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70" r:id="rId6"/>
    <p:sldId id="265" r:id="rId7"/>
    <p:sldId id="266" r:id="rId8"/>
    <p:sldId id="268" r:id="rId9"/>
    <p:sldId id="269" r:id="rId10"/>
    <p:sldId id="257" r:id="rId11"/>
    <p:sldId id="258" r:id="rId12"/>
    <p:sldId id="259" r:id="rId13"/>
    <p:sldId id="260" r:id="rId14"/>
    <p:sldId id="26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446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242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650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135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050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111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07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185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15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499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2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9274B-CF31-4077-AC0D-73AEAC98E2E8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577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«Положительные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и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отрицательные числа»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365104"/>
            <a:ext cx="6400800" cy="1752600"/>
          </a:xfrm>
        </p:spPr>
        <p:txBody>
          <a:bodyPr/>
          <a:lstStyle/>
          <a:p>
            <a:pPr algn="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80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Вопрос 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484784"/>
            <a:ext cx="835292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Щенок путешествует по координатной прямой, на которой отмечены точки </a:t>
            </a:r>
            <a:r>
              <a:rPr lang="en-US" sz="2400" b="1" dirty="0" smtClean="0">
                <a:solidFill>
                  <a:srgbClr val="002060"/>
                </a:solidFill>
              </a:rPr>
              <a:t>A(-5), B(4), C(6, D(-8). </a:t>
            </a:r>
            <a:r>
              <a:rPr lang="ru-RU" sz="2400" b="1" dirty="0" smtClean="0">
                <a:solidFill>
                  <a:srgbClr val="002060"/>
                </a:solidFill>
              </a:rPr>
              <a:t>Какой из маршрутов самый короткий?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971600" y="3284984"/>
            <a:ext cx="1512168" cy="136815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ABCD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2636168" y="3284984"/>
            <a:ext cx="1512168" cy="136815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ACBD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283968" y="3299899"/>
            <a:ext cx="1512168" cy="136815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ADCB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6156176" y="3314814"/>
            <a:ext cx="1512168" cy="136815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ADBC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7380312" y="2780928"/>
            <a:ext cx="1512168" cy="1008112"/>
          </a:xfrm>
          <a:prstGeom prst="wedgeEllipse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Верно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48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Вопрос 2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484784"/>
            <a:ext cx="835292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Укажите все пары противоположных чисел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3068960"/>
            <a:ext cx="2232248" cy="7200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4 и -4</a:t>
            </a:r>
            <a:endParaRPr 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Скругленный прямоугольник 5"/>
              <p:cNvSpPr/>
              <p:nvPr/>
            </p:nvSpPr>
            <p:spPr>
              <a:xfrm>
                <a:off x="3203848" y="3068960"/>
                <a:ext cx="2232248" cy="720080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 rtlCol="0"/>
              <a:lstStyle/>
              <a:p>
                <a:pPr algn="ctr"/>
                <a:r>
                  <a:rPr b="1" dirty="0" lang="ru-RU" smtClean="0" sz="3200">
                    <a:solidFill>
                      <a:srgbClr val="C00000"/>
                    </a:solidFill>
                  </a:rPr>
                  <a:t>2,5 и -2</a:t>
                </a:r>
                <a14:m>
                  <m:oMath xmlns:m="http://schemas.openxmlformats.org/officeDocument/2006/math">
                    <m:f>
                      <m:fPr>
                        <m:ctrlPr>
                          <a:rPr b="1" i="1" lang="ru-RU" smtClean="0" sz="320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b="1" i="1" lang="ru-RU" smtClean="0" sz="320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b="1" i="1" lang="ru-RU" smtClean="0" sz="320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b="1" dirty="0" lang="ru-RU" sz="320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" name="Скругленный 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068960"/>
                <a:ext cx="2232248" cy="720080"/>
              </a:xfrm>
              <a:prstGeom prst="roundRect">
                <a:avLst/>
              </a:prstGeom>
              <a:blipFill rotWithShape="1">
                <a:blip r:embed="rId2"/>
                <a:stretch>
                  <a:fillRect b="-17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Скругленный прямоугольник 6"/>
          <p:cNvSpPr/>
          <p:nvPr/>
        </p:nvSpPr>
        <p:spPr>
          <a:xfrm>
            <a:off x="5724128" y="3068960"/>
            <a:ext cx="2232248" cy="7200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12 и –(-12)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60" y="4243279"/>
            <a:ext cx="2232248" cy="7200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-1 и –(-(-1))</a:t>
            </a:r>
            <a:endParaRPr lang="ru-RU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203848" y="4221088"/>
                <a:ext cx="2232248" cy="720080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 rtlCol="0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b="1" dirty="0" i="1" lang="ru-RU" smtClean="0" sz="320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b="1" dirty="0" i="1" lang="ru-RU" smtClean="0" sz="320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b="1" dirty="0" i="1" lang="ru-RU" smtClean="0" sz="320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b="1" dirty="0" lang="ru-RU" smtClean="0" sz="3200">
                    <a:solidFill>
                      <a:srgbClr val="C00000"/>
                    </a:solidFill>
                  </a:rPr>
                  <a:t> и -</a:t>
                </a:r>
                <a:r>
                  <a:rPr b="1" dirty="0" lang="ru-RU" smtClean="0" sz="320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b="1" dirty="0" i="1" lang="ru-RU" smtClean="0" sz="320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b="1" dirty="0" i="1" lang="ru-RU" smtClean="0" sz="320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b="1" dirty="0" i="1" lang="ru-RU" smtClean="0" sz="320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b="1" dirty="0" lang="ru-RU" sz="320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221088"/>
                <a:ext cx="2232248" cy="720080"/>
              </a:xfrm>
              <a:prstGeom prst="roundRect">
                <a:avLst/>
              </a:prstGeom>
              <a:blipFill rotWithShape="1">
                <a:blip r:embed="rId3"/>
                <a:stretch>
                  <a:fillRect b="-17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Скругленный прямоугольник 9"/>
          <p:cNvSpPr/>
          <p:nvPr/>
        </p:nvSpPr>
        <p:spPr>
          <a:xfrm>
            <a:off x="5752403" y="4221088"/>
            <a:ext cx="2232248" cy="7200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1,25 и -0,8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im7-tub-ru.yandex.net/i?id=121744246-14-72&amp;n=2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"/>
          <a:stretch/>
        </p:blipFill>
        <p:spPr bwMode="auto">
          <a:xfrm>
            <a:off x="1632856" y="2487338"/>
            <a:ext cx="1476104" cy="9144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im7-tub-ru.yandex.net/i?id=121744246-14-72&amp;n=2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"/>
          <a:stretch/>
        </p:blipFill>
        <p:spPr bwMode="auto">
          <a:xfrm>
            <a:off x="4319972" y="2538941"/>
            <a:ext cx="1476104" cy="9144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im7-tub-ru.yandex.net/i?id=121744246-14-72&amp;n=2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"/>
          <a:stretch/>
        </p:blipFill>
        <p:spPr bwMode="auto">
          <a:xfrm>
            <a:off x="4248024" y="4483968"/>
            <a:ext cx="1476104" cy="9144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167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Вопрос 3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484784"/>
            <a:ext cx="835292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Сколько целых чисел расположено на координатной прямой между -3 и 9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Восьмиугольник 4"/>
          <p:cNvSpPr/>
          <p:nvPr/>
        </p:nvSpPr>
        <p:spPr>
          <a:xfrm>
            <a:off x="755576" y="3550338"/>
            <a:ext cx="1440160" cy="1224136"/>
          </a:xfrm>
          <a:prstGeom prst="oc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13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Восьмиугольник 5"/>
          <p:cNvSpPr/>
          <p:nvPr/>
        </p:nvSpPr>
        <p:spPr>
          <a:xfrm>
            <a:off x="2408729" y="3536788"/>
            <a:ext cx="1440160" cy="1224136"/>
          </a:xfrm>
          <a:prstGeom prst="oc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12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7" name="Восьмиугольник 6"/>
          <p:cNvSpPr/>
          <p:nvPr/>
        </p:nvSpPr>
        <p:spPr>
          <a:xfrm>
            <a:off x="4281819" y="3536301"/>
            <a:ext cx="1440160" cy="1224136"/>
          </a:xfrm>
          <a:prstGeom prst="oc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11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" name="Восьмиугольник 7"/>
          <p:cNvSpPr/>
          <p:nvPr/>
        </p:nvSpPr>
        <p:spPr>
          <a:xfrm>
            <a:off x="5940152" y="3522751"/>
            <a:ext cx="1440160" cy="1224136"/>
          </a:xfrm>
          <a:prstGeom prst="oc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10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9" name="Picture 4" descr="http://im7-tub-ru.yandex.net/i?id=121744246-14-72&amp;n=2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"/>
          <a:stretch/>
        </p:blipFill>
        <p:spPr bwMode="auto">
          <a:xfrm>
            <a:off x="4245875" y="2924944"/>
            <a:ext cx="1476104" cy="9144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929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Вопрос 4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484784"/>
            <a:ext cx="835292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Расположите числа в порядке возрастания их модуля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712281" y="5589240"/>
            <a:ext cx="1872208" cy="864096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Проверка</a:t>
            </a:r>
            <a:endParaRPr lang="ru-RU" sz="2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Десятиугольник 5"/>
              <p:cNvSpPr/>
              <p:nvPr/>
            </p:nvSpPr>
            <p:spPr>
              <a:xfrm>
                <a:off x="2921536" y="3179738"/>
                <a:ext cx="1656184" cy="1152128"/>
              </a:xfrm>
              <a:prstGeom prst="decag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b="1" dirty="0" smtClean="0">
                    <a:solidFill>
                      <a:srgbClr val="002060"/>
                    </a:solidFill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Десяти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536" y="3179738"/>
                <a:ext cx="1656184" cy="1152128"/>
              </a:xfrm>
              <a:prstGeom prst="decagon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Десятиугольник 6"/>
          <p:cNvSpPr/>
          <p:nvPr/>
        </p:nvSpPr>
        <p:spPr>
          <a:xfrm>
            <a:off x="1151302" y="3221360"/>
            <a:ext cx="1656184" cy="1152128"/>
          </a:xfrm>
          <a:prstGeom prst="dec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-4,6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8" name="Десятиугольник 7"/>
          <p:cNvSpPr/>
          <p:nvPr/>
        </p:nvSpPr>
        <p:spPr>
          <a:xfrm>
            <a:off x="4788024" y="3224903"/>
            <a:ext cx="1656184" cy="1152128"/>
          </a:xfrm>
          <a:prstGeom prst="dec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2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253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38177 0.260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97" y="1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85185E-6 L 0.0158 0.2731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8 -0.02222 L 0.3941 0.2706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7" y="1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Вопрос 5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484784"/>
            <a:ext cx="835292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Какое из данных чисел наименьшее?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683568" y="3356992"/>
            <a:ext cx="1584176" cy="1512168"/>
          </a:xfrm>
          <a:prstGeom prst="star10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-99,89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10-конечная звезда 5"/>
          <p:cNvSpPr/>
          <p:nvPr/>
        </p:nvSpPr>
        <p:spPr>
          <a:xfrm>
            <a:off x="2420144" y="3356992"/>
            <a:ext cx="1584176" cy="1512168"/>
          </a:xfrm>
          <a:prstGeom prst="star10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1,098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10-конечная звезда 6"/>
          <p:cNvSpPr/>
          <p:nvPr/>
        </p:nvSpPr>
        <p:spPr>
          <a:xfrm>
            <a:off x="4355976" y="3356992"/>
            <a:ext cx="1584176" cy="1512168"/>
          </a:xfrm>
          <a:prstGeom prst="star10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-100,8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10-конечная звезда 7"/>
          <p:cNvSpPr/>
          <p:nvPr/>
        </p:nvSpPr>
        <p:spPr>
          <a:xfrm>
            <a:off x="6228184" y="3356992"/>
            <a:ext cx="1584176" cy="1512168"/>
          </a:xfrm>
          <a:prstGeom prst="star10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21,45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5184068" y="2636912"/>
            <a:ext cx="1512168" cy="1008112"/>
          </a:xfrm>
          <a:prstGeom prst="wedgeEllipse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Верно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860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Отрицательные числа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/>
          <a:lstStyle/>
          <a:p>
            <a:r>
              <a:rPr lang="ru-RU" b="1" dirty="0"/>
              <a:t>На уроках математики до сих пор мы рассматривали натуральные и дробные числа. Однако в жизни вы  уже </a:t>
            </a:r>
            <a:r>
              <a:rPr lang="ru-RU" b="1" dirty="0" smtClean="0"/>
              <a:t>наверняка </a:t>
            </a:r>
            <a:r>
              <a:rPr lang="ru-RU" b="1" dirty="0"/>
              <a:t>встречались и с другими числами - </a:t>
            </a:r>
            <a:r>
              <a:rPr lang="ru-RU" b="1" i="1" dirty="0">
                <a:solidFill>
                  <a:srgbClr val="C00000"/>
                </a:solidFill>
              </a:rPr>
              <a:t>отрицательными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1"/>
          <a:stretch/>
        </p:blipFill>
        <p:spPr bwMode="auto">
          <a:xfrm>
            <a:off x="467544" y="3933056"/>
            <a:ext cx="4608512" cy="28083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36096" y="3717032"/>
            <a:ext cx="3384376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Из рисунка мы видим, что температура воздуха может быть выше или ниже нуля, т.е. со знаком плюс или знаком минус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4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28092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/>
              <a:t>Числа со знаком "+" перед ними называют положительными.</a:t>
            </a:r>
            <a:br>
              <a:rPr lang="ru-RU" sz="2000" b="1" dirty="0"/>
            </a:br>
            <a:r>
              <a:rPr lang="ru-RU" sz="2000" b="1" dirty="0"/>
              <a:t>Числа со знаком "-" перед ними называют отрицательными.</a:t>
            </a:r>
            <a:br>
              <a:rPr lang="ru-RU" sz="2000" b="1" dirty="0"/>
            </a:br>
            <a:r>
              <a:rPr lang="ru-RU" sz="2000" b="1" dirty="0"/>
              <a:t>Число 0 не является ни положительным, ни отрицательным. </a:t>
            </a:r>
            <a:endParaRPr lang="ru-RU" sz="20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Отрицательные числа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046" y="2967335"/>
            <a:ext cx="8256417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Для краткости записи обычно не пишут знак "+" перед положительными числами и </a:t>
            </a:r>
            <a:r>
              <a:rPr lang="ru-RU" sz="2400" b="1" dirty="0" smtClean="0">
                <a:solidFill>
                  <a:srgbClr val="C00000"/>
                </a:solidFill>
              </a:rPr>
              <a:t>вместо </a:t>
            </a:r>
            <a:r>
              <a:rPr lang="ru-RU" sz="2400" b="1" dirty="0">
                <a:solidFill>
                  <a:srgbClr val="C00000"/>
                </a:solidFill>
              </a:rPr>
              <a:t>+7 пишут 7</a:t>
            </a:r>
            <a:endParaRPr lang="ru-RU" sz="2400" dirty="0">
              <a:solidFill>
                <a:srgbClr val="C0000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221088"/>
            <a:ext cx="7848872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Математики в древнем Китае использовали для обозначения отрицательных чисел другой цвет, чем для положительных чисел. Однако в настоящее время обозначение отрицательных чисел с помощью знака "минус" принято во всем мире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2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636328"/>
            <a:ext cx="4752528" cy="44012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Отрицательные числа появились значительно позже натуральных чисел и обыкновенных дробей. Первые сведения об отрицательных числах встречаются у китайских математиков во II в. до н. э. Положительные числа тогда толковались как имущество, а отрицательные – как долг, недостача. Но ни египтяне, ни вавилоняне, ни древние греки отрицательных чисел не знали. Исключение составлял Диофант, который в III веке уже знал правило знаков и умел умножать отрицательные числа. </a:t>
            </a:r>
            <a:endParaRPr lang="ru-RU" sz="2000" dirty="0">
              <a:solidFill>
                <a:srgbClr val="C00000"/>
              </a:solidFill>
              <a:effectLst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Отрицательные числа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://im4-tub-ru.yandex.net/i?id=359061261-54-72&amp;n=2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796" r="14240"/>
          <a:stretch/>
        </p:blipFill>
        <p:spPr bwMode="auto">
          <a:xfrm>
            <a:off x="5415812" y="1932482"/>
            <a:ext cx="3312369" cy="38088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805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Координатная прямая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2776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>
                <a:solidFill>
                  <a:srgbClr val="C00000"/>
                </a:solidFill>
              </a:rPr>
              <a:t>Координатной прямой называют прямую, на которой заданы положительное направление, начало отсчета (точка О) и единичный отрезок.</a:t>
            </a:r>
          </a:p>
          <a:p>
            <a:pPr fontAlgn="base"/>
            <a:endParaRPr lang="ru-RU" dirty="0" smtClean="0"/>
          </a:p>
          <a:p>
            <a:pPr fontAlgn="base"/>
            <a:r>
              <a:rPr lang="ru-RU" sz="2400" b="1" dirty="0" smtClean="0">
                <a:solidFill>
                  <a:srgbClr val="002060"/>
                </a:solidFill>
              </a:rPr>
              <a:t>Каждой </a:t>
            </a:r>
            <a:r>
              <a:rPr lang="ru-RU" sz="2400" b="1" dirty="0">
                <a:solidFill>
                  <a:srgbClr val="002060"/>
                </a:solidFill>
              </a:rPr>
              <a:t>точке на координатной прямой соответствует некоторое число, которое называют координатой этой точки. Например, А(5). Читают: точка А с координатой пять.  В(-3). Читают: точка В с координатой минус три.</a:t>
            </a:r>
          </a:p>
          <a:p>
            <a:pPr fontAlgn="base"/>
            <a:endParaRPr lang="ru-RU" b="1" dirty="0"/>
          </a:p>
          <a:p>
            <a:pPr fontAlgn="base"/>
            <a:r>
              <a:rPr lang="ru-RU" sz="2400" b="1" dirty="0" smtClean="0"/>
              <a:t>Пример </a:t>
            </a:r>
            <a:r>
              <a:rPr lang="ru-RU" sz="2400" b="1" dirty="0"/>
              <a:t>1. Изобразить на координатной прямой точки </a:t>
            </a:r>
            <a:endParaRPr lang="ru-RU" sz="2400" b="1" dirty="0" smtClean="0"/>
          </a:p>
          <a:p>
            <a:pPr fontAlgn="base"/>
            <a:r>
              <a:rPr lang="ru-RU" sz="2400" b="1" dirty="0" smtClean="0"/>
              <a:t>А</a:t>
            </a:r>
            <a:r>
              <a:rPr lang="ru-RU" sz="2400" b="1" dirty="0"/>
              <a:t>(-7), В(-3), С(2), D (5).</a:t>
            </a:r>
            <a:endParaRPr lang="ru-RU" sz="2400" dirty="0"/>
          </a:p>
        </p:txBody>
      </p:sp>
      <p:pic>
        <p:nvPicPr>
          <p:cNvPr id="11266" name="Picture 2" descr="http://www.mathematics-repetition.com/wp-content/uploads/2012/06/koord-p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535001"/>
            <a:ext cx="7285021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3522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Ответь на вопросы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152047"/>
            <a:ext cx="78488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Назовите два целых соседних с числом -32 числа.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432" y="3429000"/>
            <a:ext cx="78180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Назовите число, находящиеся между -1 и 1</a:t>
            </a:r>
            <a:endParaRPr lang="ru-RU" sz="2400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8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Запиши с помощью положительных и отрицательных чисел :</a:t>
            </a: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84784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/>
            </a:r>
            <a:br>
              <a:rPr lang="ru-RU" b="1" dirty="0"/>
            </a:br>
            <a:r>
              <a:rPr lang="ru-RU" sz="2400" b="1" dirty="0">
                <a:solidFill>
                  <a:srgbClr val="002060"/>
                </a:solidFill>
              </a:rPr>
              <a:t>Самое низкое место поверхности суши – побережье Мертвого моря 402 м.</a:t>
            </a:r>
            <a:endParaRPr lang="ru-RU" sz="2400" dirty="0">
              <a:solidFill>
                <a:srgbClr val="002060"/>
              </a:solidFill>
            </a:endParaRPr>
          </a:p>
          <a:p>
            <a:pPr lvl="0"/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Самый высокий действующий вулкан – Килиманджаро </a:t>
            </a:r>
            <a:r>
              <a:rPr lang="ru-RU" sz="2400" b="1" dirty="0" smtClean="0">
                <a:solidFill>
                  <a:srgbClr val="002060"/>
                </a:solidFill>
              </a:rPr>
              <a:t>5895м</a:t>
            </a:r>
            <a:r>
              <a:rPr lang="ru-RU" sz="2400" b="1" dirty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  <a:p>
            <a:pPr lvl="0"/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Самое древнее и самое глубокое озеро – Байкал 1620 м.</a:t>
            </a:r>
            <a:endParaRPr lang="ru-RU" sz="2400" dirty="0">
              <a:solidFill>
                <a:srgbClr val="002060"/>
              </a:solidFill>
            </a:endParaRPr>
          </a:p>
          <a:p>
            <a:pPr lvl="0"/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Самая низкая отметка на территории России – Прикаспийская низменность 28 м. </a:t>
            </a:r>
            <a:endParaRPr lang="ru-RU" sz="2400" dirty="0">
              <a:solidFill>
                <a:srgbClr val="002060"/>
              </a:solidFill>
            </a:endParaRP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832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Решите задачу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" r="561" b="54493"/>
          <a:stretch/>
        </p:blipFill>
        <p:spPr bwMode="auto">
          <a:xfrm>
            <a:off x="755576" y="1772816"/>
            <a:ext cx="7704856" cy="24482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" name="Рисунок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4805" r="39"/>
          <a:stretch/>
        </p:blipFill>
        <p:spPr bwMode="auto">
          <a:xfrm>
            <a:off x="791519" y="1772816"/>
            <a:ext cx="7068455" cy="24482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3" name="Стрелка вправо 2"/>
          <p:cNvSpPr/>
          <p:nvPr/>
        </p:nvSpPr>
        <p:spPr>
          <a:xfrm>
            <a:off x="6372200" y="5517232"/>
            <a:ext cx="2232248" cy="1152128"/>
          </a:xfrm>
          <a:prstGeom prst="rightArrow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Решение</a:t>
            </a:r>
            <a:endParaRPr lang="ru-RU" sz="2400" dirty="0"/>
          </a:p>
        </p:txBody>
      </p:sp>
      <p:pic>
        <p:nvPicPr>
          <p:cNvPr id="9218" name="Picture 2" descr="http://im3-tub-ru.yandex.net/i?id=402886731-60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39090"/>
            <a:ext cx="3888432" cy="243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94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27584" y="2204864"/>
            <a:ext cx="7416824" cy="31683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Решите тест по теме «Положительные и отрицательные числа»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 самопроверкой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35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328</Words>
  <Application>Microsoft Office PowerPoint</Application>
  <PresentationFormat>Экран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«Положительные  и  отрицательные числа»</vt:lpstr>
      <vt:lpstr>Отрицательные числа</vt:lpstr>
      <vt:lpstr>Отрицательные числа</vt:lpstr>
      <vt:lpstr>Отрицательные числа</vt:lpstr>
      <vt:lpstr>Координатная прямая</vt:lpstr>
      <vt:lpstr>Ответь на вопросы</vt:lpstr>
      <vt:lpstr>Запиши с помощью положительных и отрицательных чисел : </vt:lpstr>
      <vt:lpstr>Решите задачу</vt:lpstr>
      <vt:lpstr>Слайд 9</vt:lpstr>
      <vt:lpstr>Вопрос 1</vt:lpstr>
      <vt:lpstr>Вопрос 2</vt:lpstr>
      <vt:lpstr>Вопрос 3</vt:lpstr>
      <vt:lpstr>Вопрос 4</vt:lpstr>
      <vt:lpstr>Вопрос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 «Положительные и отрицательные числа»</dc:title>
  <dc:creator>User</dc:creator>
  <cp:lastModifiedBy>Виктор</cp:lastModifiedBy>
  <cp:revision>14</cp:revision>
  <dcterms:created xsi:type="dcterms:W3CDTF">2013-05-14T08:38:23Z</dcterms:created>
  <dcterms:modified xsi:type="dcterms:W3CDTF">2019-10-24T09:00:23Z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282539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