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88A29B-A3E4-432D-9CA7-3B41E3C7042C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967680-5403-4DE6-A616-9644683911D1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A29B-A3E4-432D-9CA7-3B41E3C7042C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80-5403-4DE6-A616-9644683911D1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A29B-A3E4-432D-9CA7-3B41E3C7042C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80-5403-4DE6-A616-9644683911D1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A29B-A3E4-432D-9CA7-3B41E3C7042C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80-5403-4DE6-A616-9644683911D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A29B-A3E4-432D-9CA7-3B41E3C7042C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80-5403-4DE6-A616-9644683911D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A29B-A3E4-432D-9CA7-3B41E3C7042C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80-5403-4DE6-A616-9644683911D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A29B-A3E4-432D-9CA7-3B41E3C7042C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80-5403-4DE6-A616-9644683911D1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A29B-A3E4-432D-9CA7-3B41E3C7042C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80-5403-4DE6-A616-9644683911D1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A29B-A3E4-432D-9CA7-3B41E3C7042C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80-5403-4DE6-A616-964468391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A29B-A3E4-432D-9CA7-3B41E3C7042C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80-5403-4DE6-A616-964468391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A29B-A3E4-432D-9CA7-3B41E3C7042C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80-5403-4DE6-A616-964468391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888A29B-A3E4-432D-9CA7-3B41E3C7042C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A967680-5403-4DE6-A616-9644683911D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20040093">
            <a:off x="281090" y="2251649"/>
            <a:ext cx="8727529" cy="1706473"/>
          </a:xfrm>
          <a:prstGeom prst="rect">
            <a:avLst/>
          </a:prstGeom>
          <a:noFill/>
        </p:spPr>
        <p:txBody>
          <a:bodyPr wrap="none" rtlCol="0">
            <a:prstTxWarp prst="textFadeRight">
              <a:avLst/>
            </a:prstTxWarp>
            <a:spAutoFit/>
          </a:bodyPr>
          <a:lstStyle/>
          <a:p>
            <a:pPr algn="ctr"/>
            <a:r>
              <a:rPr lang="ru-RU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Fill>
                  <a:solidFill>
                    <a:srgbClr val="FF0000"/>
                  </a:solidFill>
                </a:uFill>
                <a:latin typeface="Times New Roman"/>
                <a:ea typeface="Calibri"/>
              </a:rPr>
              <a:t>системы, содержащие нелинейные уравнения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 descr="C:\Users\Учитель\AppData\Local\Microsoft\Windows\Temporary Internet Files\Content.IE5\I251IIWM\MC90037012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712" y="3957404"/>
            <a:ext cx="1757475" cy="2414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Учитель\AppData\Local\Microsoft\Windows\Temporary Internet Files\Content.IE5\RIL2V7JD\MC90028121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4" y="766365"/>
            <a:ext cx="1976542" cy="1989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Учитель\AppData\Local\Microsoft\Windows\Temporary Internet Files\Content.IE5\RIL2V7JD\MP900390099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44658"/>
            <a:ext cx="2491482" cy="1777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Учитель\AppData\Local\Microsoft\Windows\Temporary Internet Files\Content.IE5\UW5J4YJH\MM900223770[1]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509120"/>
            <a:ext cx="2491482" cy="217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460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476672"/>
            <a:ext cx="4313958" cy="864096"/>
          </a:xfrm>
          <a:prstGeom prst="rect">
            <a:avLst/>
          </a:prstGeom>
        </p:spPr>
        <p:txBody>
          <a:bodyPr wrap="none">
            <a:prstTxWarp prst="textCascadeUp">
              <a:avLst/>
            </a:prstTxWarp>
            <a:spAutoFit/>
          </a:bodyPr>
          <a:lstStyle/>
          <a:p>
            <a:pPr indent="228600" algn="just">
              <a:lnSpc>
                <a:spcPct val="105000"/>
              </a:lnSpc>
              <a:spcAft>
                <a:spcPts val="0"/>
              </a:spcAft>
            </a:pPr>
            <a:r>
              <a:rPr lang="ru-RU" sz="3200" b="1" u="sng" dirty="0">
                <a:solidFill>
                  <a:srgbClr val="FF0000"/>
                </a:solidFill>
                <a:ea typeface="Calibri"/>
                <a:cs typeface="Times New Roman"/>
              </a:rPr>
              <a:t>Домашнее задание: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9527" y="1844824"/>
            <a:ext cx="67056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u="sng" dirty="0">
                <a:solidFill>
                  <a:srgbClr val="00B050"/>
                </a:solidFill>
                <a:ea typeface="Calibri"/>
              </a:rPr>
              <a:t>№ 654 (б, в), 655 (в), 656 (б, г, е</a:t>
            </a:r>
            <a:r>
              <a:rPr lang="ru-RU" sz="3600" b="1" i="1" u="sng" dirty="0" smtClean="0">
                <a:solidFill>
                  <a:srgbClr val="00B050"/>
                </a:solidFill>
                <a:ea typeface="Calibri"/>
              </a:rPr>
              <a:t>).</a:t>
            </a:r>
            <a:r>
              <a:rPr lang="ru-RU" sz="3600" dirty="0" smtClean="0">
                <a:solidFill>
                  <a:srgbClr val="00B050"/>
                </a:solidFill>
                <a:ea typeface="Calibri"/>
              </a:rPr>
              <a:t> </a:t>
            </a:r>
            <a:endParaRPr lang="ru-RU" sz="3600" dirty="0">
              <a:solidFill>
                <a:srgbClr val="00B050"/>
              </a:solidFill>
            </a:endParaRPr>
          </a:p>
        </p:txBody>
      </p:sp>
      <p:pic>
        <p:nvPicPr>
          <p:cNvPr id="8195" name="Picture 3" descr="C:\Users\Учитель\AppData\Local\Microsoft\Windows\Temporary Internet Files\Content.IE5\RIL2V7JD\MC90041078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461" y="3140968"/>
            <a:ext cx="4223413" cy="3114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74608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260648"/>
            <a:ext cx="1080120" cy="576064"/>
          </a:xfrm>
          <a:prstGeom prst="rect">
            <a:avLst/>
          </a:prstGeom>
          <a:noFill/>
        </p:spPr>
        <p:txBody>
          <a:bodyPr wrap="none" rtlCol="0">
            <a:prstTxWarp prst="textDeflate">
              <a:avLst/>
            </a:prstTxWarp>
            <a:spAutoFit/>
          </a:bodyPr>
          <a:lstStyle/>
          <a:p>
            <a:r>
              <a:rPr lang="ru-RU" b="1" dirty="0" smtClean="0">
                <a:ln>
                  <a:solidFill>
                    <a:srgbClr val="00B0F0"/>
                  </a:solidFill>
                </a:ln>
              </a:rPr>
              <a:t>Устно:</a:t>
            </a:r>
            <a:endParaRPr lang="ru-RU" b="1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836712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1. Определите, из какого уравнения системы и какую переменную удобнее выразить: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628800"/>
            <a:ext cx="421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а) </a:t>
            </a:r>
          </a:p>
        </p:txBody>
      </p:sp>
      <p:pic>
        <p:nvPicPr>
          <p:cNvPr id="8" name="Рисунок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38" y="1628800"/>
            <a:ext cx="1450298" cy="93610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899592" y="1998132"/>
            <a:ext cx="11521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43748" y="3429000"/>
            <a:ext cx="378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б)</a:t>
            </a:r>
          </a:p>
        </p:txBody>
      </p:sp>
      <p:pic>
        <p:nvPicPr>
          <p:cNvPr id="14" name="Рисунок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04" y="3428999"/>
            <a:ext cx="1536948" cy="93610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966531" y="4258103"/>
            <a:ext cx="122920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4016079" y="1727520"/>
            <a:ext cx="370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в)</a:t>
            </a:r>
          </a:p>
        </p:txBody>
      </p:sp>
      <p:pic>
        <p:nvPicPr>
          <p:cNvPr id="21" name="Рисунок 2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693" y="1674287"/>
            <a:ext cx="1499989" cy="93610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4560623" y="2028919"/>
            <a:ext cx="11521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4058031" y="3446961"/>
            <a:ext cx="4661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г)</a:t>
            </a:r>
          </a:p>
        </p:txBody>
      </p:sp>
      <p:pic>
        <p:nvPicPr>
          <p:cNvPr id="24" name="Рисунок 2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734" y="3426178"/>
            <a:ext cx="1526909" cy="91814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" name="Прямая соединительная линия 24"/>
          <p:cNvCxnSpPr/>
          <p:nvPr/>
        </p:nvCxnSpPr>
        <p:spPr>
          <a:xfrm>
            <a:off x="4560623" y="3774644"/>
            <a:ext cx="132605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Стрелка вниз 25"/>
          <p:cNvSpPr/>
          <p:nvPr/>
        </p:nvSpPr>
        <p:spPr>
          <a:xfrm>
            <a:off x="1427262" y="1521668"/>
            <a:ext cx="288032" cy="191244"/>
          </a:xfrm>
          <a:prstGeom prst="downArrow">
            <a:avLst/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1427262" y="3826456"/>
            <a:ext cx="288032" cy="191244"/>
          </a:xfrm>
          <a:prstGeom prst="downArrow">
            <a:avLst/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4560623" y="1521668"/>
            <a:ext cx="288032" cy="191244"/>
          </a:xfrm>
          <a:prstGeom prst="downArrow">
            <a:avLst/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5136687" y="3230636"/>
            <a:ext cx="288032" cy="191244"/>
          </a:xfrm>
          <a:prstGeom prst="downArrow">
            <a:avLst/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0050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9" grpId="0"/>
      <p:bldP spid="20" grpId="0"/>
      <p:bldP spid="26" grpId="0" animBg="1"/>
      <p:bldP spid="28" grpId="0" animBg="1"/>
      <p:bldP spid="29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260648"/>
            <a:ext cx="1080120" cy="576064"/>
          </a:xfrm>
          <a:prstGeom prst="rect">
            <a:avLst/>
          </a:prstGeom>
          <a:noFill/>
        </p:spPr>
        <p:txBody>
          <a:bodyPr wrap="none" rtlCol="0">
            <a:prstTxWarp prst="textDeflate">
              <a:avLst/>
            </a:prstTxWarp>
            <a:spAutoFit/>
          </a:bodyPr>
          <a:lstStyle/>
          <a:p>
            <a:r>
              <a:rPr lang="ru-RU" b="1" dirty="0" smtClean="0">
                <a:ln>
                  <a:solidFill>
                    <a:srgbClr val="00B0F0"/>
                  </a:solidFill>
                </a:ln>
              </a:rPr>
              <a:t>Устно:</a:t>
            </a:r>
            <a:endParaRPr lang="ru-RU" b="1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05273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2. Определите, каким способом удобнее решить систему уравнений. Ответ объясните.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83568" y="2204864"/>
            <a:ext cx="561974" cy="7187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а)</a:t>
            </a:r>
          </a:p>
        </p:txBody>
      </p:sp>
      <p:pic>
        <p:nvPicPr>
          <p:cNvPr id="18" name="Рисунок 1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542" y="2204864"/>
            <a:ext cx="1425643" cy="10936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Прямоугольник 12"/>
          <p:cNvSpPr/>
          <p:nvPr/>
        </p:nvSpPr>
        <p:spPr>
          <a:xfrm>
            <a:off x="639391" y="4568980"/>
            <a:ext cx="584237" cy="7187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б)</a:t>
            </a:r>
          </a:p>
        </p:txBody>
      </p:sp>
      <p:pic>
        <p:nvPicPr>
          <p:cNvPr id="20" name="Рисунок 1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583" y="4553456"/>
            <a:ext cx="1572617" cy="109361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Прямоугольник 13"/>
          <p:cNvSpPr/>
          <p:nvPr/>
        </p:nvSpPr>
        <p:spPr>
          <a:xfrm>
            <a:off x="5539795" y="2204864"/>
            <a:ext cx="571868" cy="7187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в)</a:t>
            </a:r>
          </a:p>
        </p:txBody>
      </p:sp>
      <p:pic>
        <p:nvPicPr>
          <p:cNvPr id="22" name="Рисунок 2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385" y="2204864"/>
            <a:ext cx="1704893" cy="109361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Прямоугольник 14"/>
          <p:cNvSpPr/>
          <p:nvPr/>
        </p:nvSpPr>
        <p:spPr>
          <a:xfrm>
            <a:off x="5516851" y="4568981"/>
            <a:ext cx="549608" cy="7187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г)</a:t>
            </a:r>
          </a:p>
        </p:txBody>
      </p:sp>
      <p:pic>
        <p:nvPicPr>
          <p:cNvPr id="24" name="Рисунок 2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385" y="4537484"/>
            <a:ext cx="1572617" cy="109361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6"/>
          <p:cNvSpPr txBox="1"/>
          <p:nvPr/>
        </p:nvSpPr>
        <p:spPr>
          <a:xfrm>
            <a:off x="1287150" y="1835532"/>
            <a:ext cx="1490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подстановка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30409" y="4165586"/>
            <a:ext cx="1490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подстановка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65641" y="4165586"/>
            <a:ext cx="1161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сложение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60791" y="1780039"/>
            <a:ext cx="1161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сложение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7740352" y="2204864"/>
            <a:ext cx="0" cy="10936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736013" y="4568981"/>
            <a:ext cx="0" cy="10936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884368" y="230035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•2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885500" y="285092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•7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884368" y="456898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•3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885500" y="513078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•5</a:t>
            </a:r>
            <a:endParaRPr lang="ru-RU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9099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7" grpId="0"/>
      <p:bldP spid="27" grpId="0"/>
      <p:bldP spid="19" grpId="0"/>
      <p:bldP spid="29" grpId="0"/>
      <p:bldP spid="25" grpId="0"/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44399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Решить </a:t>
            </a:r>
            <a:r>
              <a:rPr lang="ru-RU" sz="2000" b="1" dirty="0">
                <a:solidFill>
                  <a:srgbClr val="0070C0"/>
                </a:solidFill>
              </a:rPr>
              <a:t>систему способом </a:t>
            </a:r>
            <a:r>
              <a:rPr lang="ru-RU" sz="2000" b="1" dirty="0" smtClean="0">
                <a:solidFill>
                  <a:srgbClr val="0070C0"/>
                </a:solidFill>
              </a:rPr>
              <a:t>сложения:</a:t>
            </a:r>
            <a:endParaRPr lang="ru-RU" sz="2000" b="1" dirty="0">
              <a:solidFill>
                <a:srgbClr val="0070C0"/>
              </a:solidFill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8"/>
            <a:ext cx="1584176" cy="11521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555776" y="1039327"/>
            <a:ext cx="7323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?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24554" y="1055997"/>
            <a:ext cx="3599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Каким способом можно решить?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60744" y="2276872"/>
            <a:ext cx="1383712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i="1" dirty="0" smtClean="0">
                <a:effectLst/>
                <a:latin typeface="Times New Roman"/>
                <a:ea typeface="Calibri"/>
                <a:cs typeface="Times New Roman"/>
              </a:rPr>
              <a:t>y = 2</a:t>
            </a:r>
            <a:r>
              <a:rPr lang="ru-RU" sz="24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smtClean="0">
                <a:effectLst/>
                <a:latin typeface="Times New Roman"/>
                <a:ea typeface="Calibri"/>
                <a:cs typeface="Times New Roman"/>
              </a:rPr>
              <a:t>-</a:t>
            </a:r>
            <a:r>
              <a:rPr lang="ru-RU" sz="24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smtClean="0">
                <a:effectLst/>
                <a:latin typeface="Times New Roman"/>
                <a:ea typeface="Calibri"/>
                <a:cs typeface="Times New Roman"/>
              </a:rPr>
              <a:t>2x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73" r="85697" b="12131"/>
          <a:stretch/>
        </p:blipFill>
        <p:spPr bwMode="auto">
          <a:xfrm>
            <a:off x="3803710" y="1447645"/>
            <a:ext cx="2014273" cy="1264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4447978" y="2793937"/>
            <a:ext cx="3380221" cy="29033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i="1" dirty="0" smtClean="0"/>
              <a:t>x</a:t>
            </a:r>
            <a:r>
              <a:rPr lang="en-US" sz="2000" b="1" i="1" baseline="30000" dirty="0" smtClean="0"/>
              <a:t>2</a:t>
            </a:r>
            <a:r>
              <a:rPr lang="ru-RU" sz="2000" b="1" i="1" baseline="30000" dirty="0" smtClean="0"/>
              <a:t> </a:t>
            </a:r>
            <a:r>
              <a:rPr lang="en-US" sz="2000" b="1" i="1" dirty="0" smtClean="0"/>
              <a:t>+</a:t>
            </a:r>
            <a:r>
              <a:rPr lang="ru-RU" sz="2000" b="1" i="1" dirty="0" smtClean="0"/>
              <a:t> </a:t>
            </a:r>
            <a:r>
              <a:rPr lang="en-US" sz="2000" b="1" i="1" dirty="0" smtClean="0"/>
              <a:t>4</a:t>
            </a:r>
            <a:r>
              <a:rPr lang="ru-RU" sz="2000" b="1" i="1" dirty="0" smtClean="0"/>
              <a:t> </a:t>
            </a:r>
            <a:r>
              <a:rPr lang="en-US" sz="2000" b="1" i="1" dirty="0" smtClean="0"/>
              <a:t>–</a:t>
            </a:r>
            <a:r>
              <a:rPr lang="ru-RU" sz="2000" b="1" i="1" dirty="0" smtClean="0"/>
              <a:t> </a:t>
            </a:r>
            <a:r>
              <a:rPr lang="en-US" sz="2000" b="1" i="1" dirty="0" smtClean="0"/>
              <a:t>8x + 4x</a:t>
            </a:r>
            <a:r>
              <a:rPr lang="en-US" sz="2000" b="1" i="1" baseline="30000" dirty="0" smtClean="0"/>
              <a:t>2</a:t>
            </a:r>
            <a:r>
              <a:rPr lang="ru-RU" sz="2000" b="1" i="1" baseline="30000" dirty="0" smtClean="0"/>
              <a:t> </a:t>
            </a:r>
            <a:r>
              <a:rPr lang="en-US" sz="2000" b="1" i="1" dirty="0" smtClean="0"/>
              <a:t>=</a:t>
            </a:r>
            <a:r>
              <a:rPr lang="ru-RU" sz="2000" b="1" i="1" dirty="0" smtClean="0"/>
              <a:t> </a:t>
            </a:r>
            <a:r>
              <a:rPr lang="en-US" sz="2000" b="1" i="1" dirty="0" smtClean="0"/>
              <a:t>4</a:t>
            </a:r>
          </a:p>
          <a:p>
            <a:pPr algn="ctr"/>
            <a:r>
              <a:rPr lang="en-US" sz="2000" b="1" i="1" dirty="0"/>
              <a:t>5x</a:t>
            </a:r>
            <a:r>
              <a:rPr lang="en-US" sz="2000" b="1" i="1" baseline="30000" dirty="0"/>
              <a:t>2 </a:t>
            </a:r>
            <a:r>
              <a:rPr lang="en-US" sz="2000" b="1" i="1" dirty="0"/>
              <a:t>– 8x = </a:t>
            </a:r>
            <a:r>
              <a:rPr lang="en-US" sz="2000" b="1" i="1" dirty="0" smtClean="0"/>
              <a:t>0</a:t>
            </a:r>
          </a:p>
          <a:p>
            <a:pPr algn="ctr"/>
            <a:r>
              <a:rPr lang="en-US" sz="2000" b="1" i="1" dirty="0" smtClean="0"/>
              <a:t>x(5x - 8</a:t>
            </a:r>
            <a:r>
              <a:rPr lang="en-US" sz="2000" b="1" i="1" dirty="0"/>
              <a:t>) = </a:t>
            </a:r>
            <a:r>
              <a:rPr lang="en-US" sz="2000" b="1" i="1" dirty="0" smtClean="0"/>
              <a:t>0</a:t>
            </a:r>
          </a:p>
          <a:p>
            <a:pPr algn="ctr"/>
            <a:r>
              <a:rPr lang="en-US" sz="2000" b="1" i="1" dirty="0"/>
              <a:t>x</a:t>
            </a:r>
            <a:r>
              <a:rPr lang="en-US" sz="2000" b="1" i="1" baseline="-25000" dirty="0"/>
              <a:t>1</a:t>
            </a:r>
            <a:r>
              <a:rPr lang="en-US" sz="2000" b="1" i="1" dirty="0"/>
              <a:t> = 0, x</a:t>
            </a:r>
            <a:r>
              <a:rPr lang="en-US" sz="2000" b="1" i="1" baseline="-25000" dirty="0"/>
              <a:t>2</a:t>
            </a:r>
            <a:r>
              <a:rPr lang="en-US" sz="2000" b="1" i="1" dirty="0"/>
              <a:t> = 1,6</a:t>
            </a:r>
            <a:r>
              <a:rPr lang="en-US" sz="2000" b="1" i="1" dirty="0" smtClean="0"/>
              <a:t>.</a:t>
            </a:r>
          </a:p>
          <a:p>
            <a:pPr algn="ctr"/>
            <a:endParaRPr lang="ru-RU" sz="2000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i="1" dirty="0" smtClean="0">
                <a:effectLst/>
                <a:latin typeface="Times New Roman"/>
                <a:ea typeface="Calibri"/>
                <a:cs typeface="Times New Roman"/>
              </a:rPr>
              <a:t>y</a:t>
            </a:r>
            <a:r>
              <a:rPr lang="en-US" sz="2000" b="1" i="1" baseline="-25000" dirty="0" smtClean="0">
                <a:effectLst/>
                <a:latin typeface="Times New Roman"/>
                <a:ea typeface="Calibri"/>
                <a:cs typeface="Times New Roman"/>
              </a:rPr>
              <a:t>1</a:t>
            </a:r>
            <a:r>
              <a:rPr lang="en-US" sz="2000" b="1" i="1" dirty="0" smtClean="0">
                <a:effectLst/>
                <a:latin typeface="Times New Roman"/>
                <a:ea typeface="Calibri"/>
                <a:cs typeface="Times New Roman"/>
              </a:rPr>
              <a:t> = 2 – 2 • 0 = 2; </a:t>
            </a:r>
            <a:endParaRPr lang="ru-RU" sz="2000" b="1" i="1" dirty="0" smtClean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i="1" dirty="0" smtClean="0">
                <a:effectLst/>
                <a:latin typeface="Times New Roman"/>
                <a:ea typeface="Calibri"/>
                <a:cs typeface="Times New Roman"/>
              </a:rPr>
              <a:t> y</a:t>
            </a:r>
            <a:r>
              <a:rPr lang="en-US" sz="2000" b="1" i="1" baseline="-25000" dirty="0" smtClean="0">
                <a:effectLst/>
                <a:latin typeface="Times New Roman"/>
                <a:ea typeface="Calibri"/>
                <a:cs typeface="Times New Roman"/>
              </a:rPr>
              <a:t>2</a:t>
            </a:r>
            <a:r>
              <a:rPr lang="en-US" sz="2000" b="1" i="1" dirty="0" smtClean="0">
                <a:effectLst/>
                <a:latin typeface="Times New Roman"/>
                <a:ea typeface="Calibri"/>
                <a:cs typeface="Times New Roman"/>
              </a:rPr>
              <a:t> = 2 – 2 • </a:t>
            </a:r>
            <a:r>
              <a:rPr lang="ru-RU" sz="2000" b="1" i="1" dirty="0">
                <a:ea typeface="Calibri"/>
                <a:cs typeface="Times New Roman"/>
              </a:rPr>
              <a:t>1,6 = -1,2</a:t>
            </a:r>
            <a:r>
              <a:rPr lang="en-US" sz="2000" b="1" i="1" dirty="0" smtClean="0">
                <a:effectLst/>
                <a:latin typeface="Times New Roman"/>
                <a:ea typeface="Calibri"/>
                <a:cs typeface="Times New Roman"/>
              </a:rPr>
              <a:t>.</a:t>
            </a:r>
            <a:endParaRPr lang="ru-RU" sz="2000" dirty="0" smtClean="0">
              <a:effectLst/>
              <a:latin typeface="Calibri"/>
              <a:ea typeface="Calibri"/>
              <a:cs typeface="Times New Roman"/>
            </a:endParaRPr>
          </a:p>
          <a:p>
            <a:r>
              <a:rPr lang="ru-RU" sz="2000" b="1" dirty="0" smtClean="0">
                <a:solidFill>
                  <a:srgbClr val="FF0000"/>
                </a:solidFill>
              </a:rPr>
              <a:t>Ответ:</a:t>
            </a:r>
            <a:r>
              <a:rPr lang="ru-RU" sz="2000" dirty="0" smtClean="0"/>
              <a:t> ( 0; 2), ( 1,6; - 1,2)</a:t>
            </a:r>
          </a:p>
        </p:txBody>
      </p:sp>
    </p:spTree>
    <p:extLst>
      <p:ext uri="{BB962C8B-B14F-4D97-AF65-F5344CB8AC3E}">
        <p14:creationId xmlns:p14="http://schemas.microsoft.com/office/powerpoint/2010/main" val="40198309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79348"/>
            <a:ext cx="6837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Выясним, что представляет собой график уравнения  </a:t>
            </a:r>
            <a:r>
              <a:rPr lang="ru-RU" b="1" i="1" dirty="0" smtClean="0">
                <a:solidFill>
                  <a:srgbClr val="0070C0"/>
                </a:solidFill>
                <a:ea typeface="Calibri"/>
              </a:rPr>
              <a:t>x</a:t>
            </a:r>
            <a:r>
              <a:rPr lang="ru-RU" b="1" baseline="30000" dirty="0" smtClean="0">
                <a:solidFill>
                  <a:srgbClr val="0070C0"/>
                </a:solidFill>
                <a:ea typeface="Calibri"/>
              </a:rPr>
              <a:t>2</a:t>
            </a:r>
            <a:r>
              <a:rPr lang="ru-RU" b="1" dirty="0" smtClean="0">
                <a:solidFill>
                  <a:srgbClr val="0070C0"/>
                </a:solidFill>
                <a:ea typeface="Calibri"/>
              </a:rPr>
              <a:t> </a:t>
            </a:r>
            <a:r>
              <a:rPr lang="ru-RU" b="1" dirty="0">
                <a:solidFill>
                  <a:srgbClr val="0070C0"/>
                </a:solidFill>
                <a:ea typeface="Calibri"/>
              </a:rPr>
              <a:t>+ </a:t>
            </a:r>
            <a:r>
              <a:rPr lang="ru-RU" b="1" i="1" dirty="0">
                <a:solidFill>
                  <a:srgbClr val="0070C0"/>
                </a:solidFill>
                <a:ea typeface="Calibri"/>
              </a:rPr>
              <a:t>y</a:t>
            </a:r>
            <a:r>
              <a:rPr lang="ru-RU" b="1" baseline="30000" dirty="0">
                <a:solidFill>
                  <a:srgbClr val="0070C0"/>
                </a:solidFill>
                <a:ea typeface="Calibri"/>
              </a:rPr>
              <a:t>2</a:t>
            </a:r>
            <a:r>
              <a:rPr lang="ru-RU" b="1" dirty="0">
                <a:solidFill>
                  <a:srgbClr val="0070C0"/>
                </a:solidFill>
                <a:ea typeface="Calibri"/>
              </a:rPr>
              <a:t> = 4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6785" y="54868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Пусть М(</a:t>
            </a:r>
            <a:r>
              <a:rPr lang="en-US" i="1" dirty="0" smtClean="0"/>
              <a:t>a; b</a:t>
            </a:r>
            <a:r>
              <a:rPr lang="ru-RU" dirty="0" smtClean="0"/>
              <a:t>) – произвольная точка графика данного уравнения 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013126" y="843360"/>
            <a:ext cx="178396" cy="278740"/>
          </a:xfrm>
          <a:prstGeom prst="downArrow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19904" y="1122100"/>
            <a:ext cx="7057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(</a:t>
            </a:r>
            <a:r>
              <a:rPr lang="en-US" i="1" dirty="0" smtClean="0"/>
              <a:t>a; b</a:t>
            </a:r>
            <a:r>
              <a:rPr lang="en-US" dirty="0" smtClean="0"/>
              <a:t>) – </a:t>
            </a:r>
            <a:r>
              <a:rPr lang="ru-RU" dirty="0" smtClean="0"/>
              <a:t>решение уравнения  </a:t>
            </a:r>
            <a:r>
              <a:rPr lang="ru-RU" i="1" dirty="0" smtClean="0">
                <a:ea typeface="Calibri"/>
              </a:rPr>
              <a:t>x</a:t>
            </a:r>
            <a:r>
              <a:rPr lang="ru-RU" baseline="30000" dirty="0" smtClean="0">
                <a:ea typeface="Calibri"/>
              </a:rPr>
              <a:t>2</a:t>
            </a:r>
            <a:r>
              <a:rPr lang="ru-RU" dirty="0" smtClean="0">
                <a:ea typeface="Calibri"/>
              </a:rPr>
              <a:t> </a:t>
            </a:r>
            <a:r>
              <a:rPr lang="ru-RU" dirty="0">
                <a:ea typeface="Calibri"/>
              </a:rPr>
              <a:t>+ </a:t>
            </a:r>
            <a:r>
              <a:rPr lang="ru-RU" i="1" dirty="0">
                <a:ea typeface="Calibri"/>
              </a:rPr>
              <a:t>y</a:t>
            </a:r>
            <a:r>
              <a:rPr lang="ru-RU" baseline="30000" dirty="0">
                <a:ea typeface="Calibri"/>
              </a:rPr>
              <a:t>2</a:t>
            </a:r>
            <a:r>
              <a:rPr lang="ru-RU" dirty="0">
                <a:ea typeface="Calibri"/>
              </a:rPr>
              <a:t> = 4 </a:t>
            </a:r>
            <a:r>
              <a:rPr lang="ru-RU" dirty="0" smtClean="0">
                <a:ea typeface="Calibri"/>
              </a:rPr>
              <a:t>, т.е. верно равенство </a:t>
            </a:r>
            <a:r>
              <a:rPr lang="en-US" i="1" dirty="0" smtClean="0">
                <a:ea typeface="Calibri"/>
              </a:rPr>
              <a:t>a</a:t>
            </a:r>
            <a:r>
              <a:rPr lang="ru-RU" baseline="30000" dirty="0" smtClean="0">
                <a:ea typeface="Calibri"/>
              </a:rPr>
              <a:t>2</a:t>
            </a:r>
            <a:r>
              <a:rPr lang="ru-RU" dirty="0" smtClean="0">
                <a:ea typeface="Calibri"/>
              </a:rPr>
              <a:t> </a:t>
            </a:r>
            <a:r>
              <a:rPr lang="ru-RU" dirty="0">
                <a:ea typeface="Calibri"/>
              </a:rPr>
              <a:t>+ </a:t>
            </a:r>
            <a:r>
              <a:rPr lang="en-US" i="1" dirty="0" smtClean="0">
                <a:ea typeface="Calibri"/>
              </a:rPr>
              <a:t>b</a:t>
            </a:r>
            <a:r>
              <a:rPr lang="ru-RU" baseline="30000" dirty="0" smtClean="0">
                <a:ea typeface="Calibri"/>
              </a:rPr>
              <a:t>2</a:t>
            </a:r>
            <a:r>
              <a:rPr lang="ru-RU" dirty="0" smtClean="0">
                <a:ea typeface="Calibri"/>
              </a:rPr>
              <a:t> </a:t>
            </a:r>
            <a:r>
              <a:rPr lang="ru-RU" dirty="0">
                <a:ea typeface="Calibri"/>
              </a:rPr>
              <a:t>= 4 </a:t>
            </a:r>
            <a:endParaRPr lang="ru-RU" dirty="0"/>
          </a:p>
        </p:txBody>
      </p:sp>
      <p:grpSp>
        <p:nvGrpSpPr>
          <p:cNvPr id="41" name="Группа 40"/>
          <p:cNvGrpSpPr/>
          <p:nvPr/>
        </p:nvGrpSpPr>
        <p:grpSpPr>
          <a:xfrm>
            <a:off x="481226" y="1421584"/>
            <a:ext cx="2886345" cy="3324409"/>
            <a:chOff x="467544" y="2280975"/>
            <a:chExt cx="2886345" cy="3324409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 flipH="1">
              <a:off x="1714894" y="3429000"/>
              <a:ext cx="674859" cy="72008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2411760" y="3429000"/>
              <a:ext cx="0" cy="72008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 flipV="1">
              <a:off x="1714894" y="2365024"/>
              <a:ext cx="0" cy="324036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467544" y="4148999"/>
              <a:ext cx="273630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253607" y="425244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ru-RU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492637" y="3676382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b</a:t>
              </a:r>
              <a:endParaRPr lang="ru-RU" i="1" dirty="0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2364839" y="3362201"/>
              <a:ext cx="102884" cy="6916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330884" y="3068960"/>
              <a:ext cx="9569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i="1" dirty="0" smtClean="0"/>
                <a:t>М (</a:t>
              </a:r>
              <a:r>
                <a:rPr lang="en-US" i="1" dirty="0" smtClean="0"/>
                <a:t>a; b)</a:t>
              </a:r>
              <a:endParaRPr lang="ru-RU" i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403648" y="228097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y</a:t>
              </a:r>
              <a:endParaRPr lang="ru-RU" i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053807" y="414908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x</a:t>
              </a:r>
              <a:endParaRPr lang="ru-RU" i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924399" y="4164765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</a:t>
              </a:r>
              <a:endParaRPr lang="ru-RU" i="1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4013126" y="1484421"/>
            <a:ext cx="4934236" cy="35384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/>
              <a:t>Расстояние от точки </a:t>
            </a:r>
            <a:r>
              <a:rPr lang="ru-RU" b="1" i="1" dirty="0" smtClean="0"/>
              <a:t> М </a:t>
            </a:r>
            <a:r>
              <a:rPr lang="ru-RU" b="1" dirty="0" smtClean="0"/>
              <a:t>до начала координат: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/>
              <a:t>По тереме Пифагора</a:t>
            </a: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i="1" dirty="0" smtClean="0">
                <a:ea typeface="Calibri"/>
                <a:cs typeface="Times New Roman"/>
              </a:rPr>
              <a:t>ОМ </a:t>
            </a:r>
            <a:r>
              <a:rPr lang="ru-RU" i="1" baseline="30000" dirty="0">
                <a:ea typeface="Calibri"/>
                <a:cs typeface="Times New Roman"/>
              </a:rPr>
              <a:t>2</a:t>
            </a:r>
            <a:r>
              <a:rPr lang="ru-RU" i="1" dirty="0">
                <a:ea typeface="Calibri"/>
                <a:cs typeface="Times New Roman"/>
              </a:rPr>
              <a:t> = a</a:t>
            </a:r>
            <a:r>
              <a:rPr lang="en-US" i="1" baseline="30000" dirty="0" smtClean="0">
                <a:effectLst/>
                <a:latin typeface="Times New Roman"/>
                <a:ea typeface="Calibri"/>
                <a:cs typeface="Times New Roman"/>
              </a:rPr>
              <a:t>2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 + b</a:t>
            </a:r>
            <a:r>
              <a:rPr lang="en-US" i="1" baseline="30000" dirty="0" smtClean="0">
                <a:effectLst/>
                <a:latin typeface="Times New Roman"/>
                <a:ea typeface="Calibri"/>
                <a:cs typeface="Times New Roman"/>
              </a:rPr>
              <a:t>2</a:t>
            </a:r>
            <a:r>
              <a:rPr lang="ru-RU" i="1" baseline="300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a typeface="Calibri"/>
                <a:cs typeface="Times New Roman"/>
              </a:rPr>
              <a:t>т.. к. </a:t>
            </a:r>
            <a:r>
              <a:rPr lang="ru-RU" i="1" dirty="0" smtClean="0">
                <a:ea typeface="Calibri"/>
                <a:cs typeface="Times New Roman"/>
              </a:rPr>
              <a:t>a</a:t>
            </a:r>
            <a:r>
              <a:rPr lang="en-US" i="1" baseline="30000" dirty="0" smtClean="0">
                <a:effectLst/>
                <a:latin typeface="Times New Roman"/>
                <a:ea typeface="Calibri"/>
                <a:cs typeface="Times New Roman"/>
              </a:rPr>
              <a:t>2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 + b</a:t>
            </a:r>
            <a:r>
              <a:rPr lang="en-US" i="1" baseline="30000" dirty="0" smtClean="0">
                <a:effectLst/>
                <a:latin typeface="Times New Roman"/>
                <a:ea typeface="Calibri"/>
                <a:cs typeface="Times New Roman"/>
              </a:rPr>
              <a:t>2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 =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4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, то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i="1" dirty="0" smtClean="0">
                <a:ea typeface="Calibri"/>
                <a:cs typeface="Times New Roman"/>
              </a:rPr>
              <a:t>ОМ </a:t>
            </a:r>
            <a:r>
              <a:rPr lang="ru-RU" i="1" baseline="30000" dirty="0">
                <a:ea typeface="Calibri"/>
                <a:cs typeface="Times New Roman"/>
              </a:rPr>
              <a:t>2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 =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4     </a:t>
            </a:r>
            <a:endParaRPr lang="ru-RU" dirty="0" smtClean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i="1" dirty="0" smtClean="0">
                <a:ea typeface="Calibri"/>
                <a:cs typeface="Times New Roman"/>
              </a:rPr>
              <a:t>ОМ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 =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2</a:t>
            </a:r>
            <a:endParaRPr lang="ru-RU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График уравнения </a:t>
            </a:r>
            <a:r>
              <a:rPr lang="ru-RU" i="1" dirty="0">
                <a:solidFill>
                  <a:prstClr val="black"/>
                </a:solidFill>
                <a:ea typeface="Calibri"/>
              </a:rPr>
              <a:t>x</a:t>
            </a:r>
            <a:r>
              <a:rPr lang="ru-RU" baseline="30000" dirty="0">
                <a:solidFill>
                  <a:prstClr val="black"/>
                </a:solidFill>
                <a:ea typeface="Calibri"/>
              </a:rPr>
              <a:t>2</a:t>
            </a:r>
            <a:r>
              <a:rPr lang="ru-RU" dirty="0">
                <a:solidFill>
                  <a:prstClr val="black"/>
                </a:solidFill>
                <a:ea typeface="Calibri"/>
              </a:rPr>
              <a:t> + </a:t>
            </a:r>
            <a:r>
              <a:rPr lang="ru-RU" i="1" dirty="0">
                <a:solidFill>
                  <a:prstClr val="black"/>
                </a:solidFill>
                <a:ea typeface="Calibri"/>
              </a:rPr>
              <a:t>y</a:t>
            </a:r>
            <a:r>
              <a:rPr lang="ru-RU" baseline="30000" dirty="0">
                <a:solidFill>
                  <a:prstClr val="black"/>
                </a:solidFill>
                <a:ea typeface="Calibri"/>
              </a:rPr>
              <a:t>2</a:t>
            </a:r>
            <a:r>
              <a:rPr lang="ru-RU" dirty="0">
                <a:solidFill>
                  <a:prstClr val="black"/>
                </a:solidFill>
                <a:ea typeface="Calibri"/>
              </a:rPr>
              <a:t> = 4 </a:t>
            </a:r>
            <a:r>
              <a:rPr lang="ru-RU" dirty="0" smtClean="0">
                <a:solidFill>
                  <a:prstClr val="black"/>
                </a:solidFill>
                <a:ea typeface="Calibri"/>
              </a:rPr>
              <a:t> есть окружность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prstClr val="black"/>
                </a:solidFill>
                <a:ea typeface="Calibri"/>
              </a:rPr>
              <a:t>с центром в начале координат и с радиусом,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</a:t>
            </a:r>
            <a:r>
              <a:rPr lang="ru-RU" dirty="0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авным 2.</a:t>
            </a:r>
            <a:endParaRPr lang="ru-RU" dirty="0" smtClean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3" name="Стрелка вниз 42"/>
          <p:cNvSpPr/>
          <p:nvPr/>
        </p:nvSpPr>
        <p:spPr>
          <a:xfrm>
            <a:off x="4642170" y="3577721"/>
            <a:ext cx="196823" cy="184666"/>
          </a:xfrm>
          <a:prstGeom prst="downArrow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767795" y="2276329"/>
            <a:ext cx="1954587" cy="195458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51520" y="4901886"/>
            <a:ext cx="8712967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05000"/>
              </a:lnSpc>
              <a:spcBef>
                <a:spcPts val="300"/>
              </a:spcBef>
              <a:spcAft>
                <a:spcPts val="0"/>
              </a:spcAft>
            </a:pPr>
            <a:r>
              <a:rPr lang="ru-RU" b="1" u="sng" spc="225" dirty="0" smtClean="0">
                <a:solidFill>
                  <a:srgbClr val="C00000"/>
                </a:solidFill>
                <a:ea typeface="Calibri"/>
                <a:cs typeface="Times New Roman"/>
              </a:rPr>
              <a:t>Вывод 1.</a:t>
            </a:r>
            <a:r>
              <a:rPr lang="ru-RU" dirty="0" smtClean="0">
                <a:ea typeface="Calibri"/>
                <a:cs typeface="Times New Roman"/>
              </a:rPr>
              <a:t> </a:t>
            </a:r>
            <a:r>
              <a:rPr lang="ru-RU" b="1" dirty="0" smtClean="0">
                <a:solidFill>
                  <a:srgbClr val="0070C0"/>
                </a:solidFill>
                <a:ea typeface="Calibri"/>
                <a:cs typeface="Times New Roman"/>
              </a:rPr>
              <a:t>Графиком уравнения вида </a:t>
            </a:r>
            <a:r>
              <a:rPr lang="ru-RU" b="1" i="1" dirty="0" smtClean="0">
                <a:solidFill>
                  <a:srgbClr val="0070C0"/>
                </a:solidFill>
                <a:ea typeface="Calibri"/>
                <a:cs typeface="Times New Roman"/>
              </a:rPr>
              <a:t>x</a:t>
            </a:r>
            <a:r>
              <a:rPr lang="ru-RU" b="1" baseline="30000" dirty="0" smtClean="0">
                <a:solidFill>
                  <a:srgbClr val="0070C0"/>
                </a:solidFill>
                <a:ea typeface="Calibri"/>
                <a:cs typeface="Times New Roman"/>
              </a:rPr>
              <a:t>2</a:t>
            </a:r>
            <a:r>
              <a:rPr lang="ru-RU" b="1" dirty="0" smtClean="0">
                <a:solidFill>
                  <a:srgbClr val="0070C0"/>
                </a:solidFill>
                <a:ea typeface="Calibri"/>
                <a:cs typeface="Times New Roman"/>
              </a:rPr>
              <a:t> + </a:t>
            </a:r>
            <a:r>
              <a:rPr lang="ru-RU" b="1" i="1" dirty="0" smtClean="0">
                <a:solidFill>
                  <a:srgbClr val="0070C0"/>
                </a:solidFill>
                <a:ea typeface="Calibri"/>
                <a:cs typeface="Times New Roman"/>
              </a:rPr>
              <a:t>y</a:t>
            </a:r>
            <a:r>
              <a:rPr lang="ru-RU" b="1" baseline="30000" dirty="0" smtClean="0">
                <a:solidFill>
                  <a:srgbClr val="0070C0"/>
                </a:solidFill>
                <a:ea typeface="Calibri"/>
                <a:cs typeface="Times New Roman"/>
              </a:rPr>
              <a:t>2</a:t>
            </a:r>
            <a:r>
              <a:rPr lang="ru-RU" b="1" dirty="0" smtClean="0">
                <a:solidFill>
                  <a:srgbClr val="0070C0"/>
                </a:solidFill>
                <a:ea typeface="Calibri"/>
                <a:cs typeface="Times New Roman"/>
              </a:rPr>
              <a:t> = </a:t>
            </a:r>
            <a:r>
              <a:rPr lang="ru-RU" b="1" i="1" dirty="0" smtClean="0">
                <a:solidFill>
                  <a:srgbClr val="0070C0"/>
                </a:solidFill>
                <a:ea typeface="Calibri"/>
                <a:cs typeface="Times New Roman"/>
              </a:rPr>
              <a:t>r</a:t>
            </a:r>
            <a:r>
              <a:rPr lang="ru-RU" b="1" baseline="30000" dirty="0" smtClean="0">
                <a:solidFill>
                  <a:srgbClr val="0070C0"/>
                </a:solidFill>
                <a:ea typeface="Calibri"/>
                <a:cs typeface="Times New Roman"/>
              </a:rPr>
              <a:t>2</a:t>
            </a:r>
            <a:r>
              <a:rPr lang="ru-RU" b="1" dirty="0" smtClean="0">
                <a:solidFill>
                  <a:srgbClr val="0070C0"/>
                </a:solidFill>
                <a:ea typeface="Calibri"/>
                <a:cs typeface="Times New Roman"/>
              </a:rPr>
              <a:t>, где </a:t>
            </a:r>
            <a:r>
              <a:rPr lang="ru-RU" b="1" i="1" dirty="0" smtClean="0">
                <a:solidFill>
                  <a:srgbClr val="0070C0"/>
                </a:solidFill>
                <a:ea typeface="Calibri"/>
                <a:cs typeface="Times New Roman"/>
              </a:rPr>
              <a:t>r</a:t>
            </a:r>
            <a:r>
              <a:rPr lang="ru-RU" b="1" dirty="0" smtClean="0">
                <a:solidFill>
                  <a:srgbClr val="0070C0"/>
                </a:solidFill>
                <a:ea typeface="Calibri"/>
                <a:cs typeface="Times New Roman"/>
              </a:rPr>
              <a:t> &gt; 0, является окружность с центром в начале координат и радиусом </a:t>
            </a:r>
            <a:r>
              <a:rPr lang="ru-RU" b="1" i="1" dirty="0" smtClean="0">
                <a:solidFill>
                  <a:srgbClr val="0070C0"/>
                </a:solidFill>
                <a:ea typeface="Calibri"/>
                <a:cs typeface="Times New Roman"/>
              </a:rPr>
              <a:t>r</a:t>
            </a:r>
            <a:r>
              <a:rPr lang="ru-RU" b="1" dirty="0" smtClean="0">
                <a:solidFill>
                  <a:srgbClr val="0070C0"/>
                </a:solidFill>
                <a:ea typeface="Calibri"/>
                <a:cs typeface="Times New Roman"/>
              </a:rPr>
              <a:t>.</a:t>
            </a:r>
            <a:endParaRPr lang="ru-RU" sz="1400" b="1" dirty="0">
              <a:solidFill>
                <a:srgbClr val="0070C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51520" y="5575917"/>
            <a:ext cx="8712968" cy="96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05000"/>
              </a:lnSpc>
              <a:spcBef>
                <a:spcPts val="300"/>
              </a:spcBef>
              <a:spcAft>
                <a:spcPts val="0"/>
              </a:spcAft>
            </a:pPr>
            <a:r>
              <a:rPr lang="ru-RU" b="1" u="sng" spc="225" dirty="0">
                <a:solidFill>
                  <a:srgbClr val="C00000"/>
                </a:solidFill>
                <a:ea typeface="Calibri"/>
                <a:cs typeface="Times New Roman"/>
              </a:rPr>
              <a:t>Вывод 2</a:t>
            </a:r>
            <a:r>
              <a:rPr lang="ru-RU" spc="225" dirty="0">
                <a:ea typeface="Calibri"/>
                <a:cs typeface="Times New Roman"/>
              </a:rPr>
              <a:t>.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b="1" dirty="0">
                <a:solidFill>
                  <a:srgbClr val="0070C0"/>
                </a:solidFill>
                <a:ea typeface="Calibri"/>
                <a:cs typeface="Times New Roman"/>
              </a:rPr>
              <a:t>Система, в которой одно из уравнений является линейным, а второе имеет вид </a:t>
            </a:r>
            <a:r>
              <a:rPr lang="ru-RU" b="1" i="1" dirty="0">
                <a:solidFill>
                  <a:srgbClr val="0070C0"/>
                </a:solidFill>
                <a:ea typeface="Calibri"/>
                <a:cs typeface="Times New Roman"/>
              </a:rPr>
              <a:t>x</a:t>
            </a:r>
            <a:r>
              <a:rPr lang="ru-RU" b="1" baseline="30000" dirty="0">
                <a:solidFill>
                  <a:srgbClr val="0070C0"/>
                </a:solidFill>
                <a:ea typeface="Calibri"/>
                <a:cs typeface="Times New Roman"/>
              </a:rPr>
              <a:t>2</a:t>
            </a:r>
            <a:r>
              <a:rPr lang="ru-RU" b="1" dirty="0">
                <a:solidFill>
                  <a:srgbClr val="0070C0"/>
                </a:solidFill>
                <a:ea typeface="Calibri"/>
                <a:cs typeface="Times New Roman"/>
              </a:rPr>
              <a:t> + </a:t>
            </a:r>
            <a:r>
              <a:rPr lang="ru-RU" b="1" i="1" dirty="0">
                <a:solidFill>
                  <a:srgbClr val="0070C0"/>
                </a:solidFill>
                <a:ea typeface="Calibri"/>
                <a:cs typeface="Times New Roman"/>
              </a:rPr>
              <a:t>y</a:t>
            </a:r>
            <a:r>
              <a:rPr lang="ru-RU" b="1" baseline="30000" dirty="0">
                <a:solidFill>
                  <a:srgbClr val="0070C0"/>
                </a:solidFill>
                <a:ea typeface="Calibri"/>
                <a:cs typeface="Times New Roman"/>
              </a:rPr>
              <a:t>2</a:t>
            </a:r>
            <a:r>
              <a:rPr lang="ru-RU" b="1" dirty="0">
                <a:solidFill>
                  <a:srgbClr val="0070C0"/>
                </a:solidFill>
                <a:ea typeface="Calibri"/>
                <a:cs typeface="Times New Roman"/>
              </a:rPr>
              <a:t> = </a:t>
            </a:r>
            <a:r>
              <a:rPr lang="ru-RU" b="1" i="1" dirty="0">
                <a:solidFill>
                  <a:srgbClr val="0070C0"/>
                </a:solidFill>
                <a:ea typeface="Calibri"/>
                <a:cs typeface="Times New Roman"/>
              </a:rPr>
              <a:t>r</a:t>
            </a:r>
            <a:r>
              <a:rPr lang="ru-RU" b="1" baseline="30000" dirty="0">
                <a:solidFill>
                  <a:srgbClr val="0070C0"/>
                </a:solidFill>
                <a:ea typeface="Calibri"/>
                <a:cs typeface="Times New Roman"/>
              </a:rPr>
              <a:t>2</a:t>
            </a:r>
            <a:r>
              <a:rPr lang="ru-RU" b="1" dirty="0">
                <a:solidFill>
                  <a:srgbClr val="0070C0"/>
                </a:solidFill>
                <a:ea typeface="Calibri"/>
                <a:cs typeface="Times New Roman"/>
              </a:rPr>
              <a:t>, где </a:t>
            </a:r>
            <a:r>
              <a:rPr lang="ru-RU" b="1" i="1" dirty="0">
                <a:solidFill>
                  <a:srgbClr val="0070C0"/>
                </a:solidFill>
                <a:ea typeface="Calibri"/>
                <a:cs typeface="Times New Roman"/>
              </a:rPr>
              <a:t>r</a:t>
            </a:r>
            <a:r>
              <a:rPr lang="ru-RU" b="1" dirty="0">
                <a:solidFill>
                  <a:srgbClr val="0070C0"/>
                </a:solidFill>
                <a:ea typeface="Calibri"/>
                <a:cs typeface="Times New Roman"/>
              </a:rPr>
              <a:t> &gt; 0, может иметь одно, два решения или вообще не иметь решений.</a:t>
            </a:r>
            <a:endParaRPr lang="ru-RU" sz="1400" b="1" dirty="0">
              <a:solidFill>
                <a:srgbClr val="0070C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58807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 animBg="1"/>
      <p:bldP spid="7" grpId="0"/>
      <p:bldP spid="43" grpId="0" animBg="1"/>
      <p:bldP spid="44" grpId="0" animBg="1"/>
      <p:bldP spid="45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9638" y="188640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C00000"/>
                </a:solidFill>
                <a:ea typeface="Calibri"/>
              </a:rPr>
              <a:t>№ 654 </a:t>
            </a:r>
            <a:r>
              <a:rPr lang="ru-RU" sz="2800" b="1" i="1" dirty="0" smtClean="0">
                <a:solidFill>
                  <a:srgbClr val="C00000"/>
                </a:solidFill>
                <a:ea typeface="Calibri"/>
              </a:rPr>
              <a:t>(а, г</a:t>
            </a:r>
            <a:r>
              <a:rPr lang="ru-RU" sz="2800" b="1" i="1" dirty="0">
                <a:solidFill>
                  <a:srgbClr val="C00000"/>
                </a:solidFill>
                <a:ea typeface="Calibri"/>
              </a:rPr>
              <a:t>)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" r="21559" b="9747"/>
          <a:stretch/>
        </p:blipFill>
        <p:spPr bwMode="auto">
          <a:xfrm>
            <a:off x="107504" y="980728"/>
            <a:ext cx="9087693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3" r="59035"/>
          <a:stretch/>
        </p:blipFill>
        <p:spPr bwMode="auto">
          <a:xfrm>
            <a:off x="344219" y="5611510"/>
            <a:ext cx="479800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55952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2100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>
                <a:solidFill>
                  <a:srgbClr val="C00000"/>
                </a:solidFill>
                <a:ea typeface="Calibri"/>
              </a:rPr>
              <a:t>№ 655 (а, б).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24982" b="13376"/>
          <a:stretch/>
        </p:blipFill>
        <p:spPr bwMode="auto">
          <a:xfrm>
            <a:off x="251518" y="940377"/>
            <a:ext cx="8762761" cy="4216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435275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2438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>
                <a:solidFill>
                  <a:srgbClr val="C00000"/>
                </a:solidFill>
                <a:ea typeface="Calibri"/>
              </a:rPr>
              <a:t>№ 656 (а, в, д).</a:t>
            </a:r>
            <a:endParaRPr lang="ru-RU" sz="2800" dirty="0">
              <a:solidFill>
                <a:srgbClr val="C00000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619672" y="711859"/>
            <a:ext cx="5997433" cy="5604159"/>
            <a:chOff x="1619672" y="711859"/>
            <a:chExt cx="5997433" cy="5604159"/>
          </a:xfrm>
        </p:grpSpPr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9672" y="711859"/>
              <a:ext cx="5997433" cy="56041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Прямоугольник 2"/>
            <p:cNvSpPr/>
            <p:nvPr/>
          </p:nvSpPr>
          <p:spPr>
            <a:xfrm>
              <a:off x="1754070" y="1556792"/>
              <a:ext cx="614271" cy="40075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indent="228600" algn="just">
                <a:lnSpc>
                  <a:spcPct val="105000"/>
                </a:lnSpc>
                <a:spcAft>
                  <a:spcPts val="0"/>
                </a:spcAft>
              </a:pPr>
              <a:r>
                <a:rPr lang="ru-RU" sz="2000" dirty="0">
                  <a:ea typeface="Calibri"/>
                  <a:cs typeface="Times New Roman"/>
                </a:rPr>
                <a:t>а)</a:t>
              </a:r>
              <a:endParaRPr lang="ru-RU" sz="16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1619671" y="711861"/>
            <a:ext cx="5997433" cy="5604158"/>
            <a:chOff x="1619671" y="711861"/>
            <a:chExt cx="5997433" cy="5604158"/>
          </a:xfrm>
        </p:grpSpPr>
        <p:pic>
          <p:nvPicPr>
            <p:cNvPr id="7" name="Рисунок 6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9671" y="711861"/>
              <a:ext cx="5997433" cy="560415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Прямоугольник 4"/>
            <p:cNvSpPr/>
            <p:nvPr/>
          </p:nvSpPr>
          <p:spPr>
            <a:xfrm>
              <a:off x="1997727" y="1222110"/>
              <a:ext cx="433132" cy="4901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400" dirty="0">
                  <a:ea typeface="Calibri"/>
                  <a:cs typeface="Times New Roman"/>
                </a:rPr>
                <a:t>в)</a:t>
              </a:r>
              <a:endParaRPr lang="ru-RU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1619671" y="749541"/>
            <a:ext cx="5997434" cy="5528798"/>
            <a:chOff x="1619671" y="749541"/>
            <a:chExt cx="5997434" cy="5528798"/>
          </a:xfrm>
        </p:grpSpPr>
        <p:pic>
          <p:nvPicPr>
            <p:cNvPr id="10" name="Рисунок 9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9671" y="749541"/>
              <a:ext cx="5997434" cy="552879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Прямоугольник 7"/>
            <p:cNvSpPr/>
            <p:nvPr/>
          </p:nvSpPr>
          <p:spPr>
            <a:xfrm>
              <a:off x="1980505" y="1276075"/>
              <a:ext cx="44435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>
                  <a:ea typeface="Calibri"/>
                </a:rPr>
                <a:t>д)</a:t>
              </a:r>
              <a:endParaRPr lang="ru-RU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5993410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4666"/>
            <a:ext cx="1584176" cy="868070"/>
          </a:xfrm>
          <a:prstGeom prst="rect">
            <a:avLst/>
          </a:prstGeom>
        </p:spPr>
        <p:txBody>
          <a:bodyPr wrap="none">
            <a:prstTxWarp prst="textCascadeUp">
              <a:avLst/>
            </a:prstTxWarp>
            <a:spAutoFit/>
          </a:bodyPr>
          <a:lstStyle/>
          <a:p>
            <a:pPr algn="ctr"/>
            <a:r>
              <a:rPr lang="ru-RU" b="1" u="sng" dirty="0">
                <a:ln>
                  <a:solidFill>
                    <a:srgbClr val="FF0000"/>
                  </a:solidFill>
                </a:ln>
                <a:solidFill>
                  <a:srgbClr val="0070C0"/>
                </a:solidFill>
                <a:ea typeface="Calibri"/>
              </a:rPr>
              <a:t>Итоги</a:t>
            </a:r>
            <a:endParaRPr lang="ru-RU" dirty="0">
              <a:ln>
                <a:solidFill>
                  <a:srgbClr val="FF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637741"/>
            <a:ext cx="8712968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lnSpc>
                <a:spcPct val="105000"/>
              </a:lnSpc>
              <a:spcBef>
                <a:spcPts val="30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C00000"/>
                </a:solidFill>
                <a:ea typeface="Calibri"/>
                <a:cs typeface="Times New Roman"/>
              </a:rPr>
              <a:t>– Каков алгоритм решения систем уравнений способом подстановки?</a:t>
            </a:r>
            <a:endParaRPr lang="ru-RU" b="1" dirty="0" smtClean="0">
              <a:solidFill>
                <a:srgbClr val="C00000"/>
              </a:solidFill>
              <a:effectLst/>
              <a:latin typeface="Calibri"/>
              <a:ea typeface="Calibri"/>
              <a:cs typeface="Times New Roman"/>
            </a:endParaRPr>
          </a:p>
          <a:p>
            <a:pPr indent="228600">
              <a:lnSpc>
                <a:spcPct val="10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C00000"/>
                </a:solidFill>
                <a:ea typeface="Calibri"/>
                <a:cs typeface="Times New Roman"/>
              </a:rPr>
              <a:t>– Любую ли систему уравнений можно решить способом сложения? Способом подстановки?</a:t>
            </a:r>
            <a:endParaRPr lang="ru-RU" b="1" dirty="0" smtClean="0">
              <a:solidFill>
                <a:srgbClr val="C00000"/>
              </a:solidFill>
              <a:effectLst/>
              <a:latin typeface="Calibri"/>
              <a:ea typeface="Calibri"/>
              <a:cs typeface="Times New Roman"/>
            </a:endParaRPr>
          </a:p>
          <a:p>
            <a:pPr indent="228600">
              <a:lnSpc>
                <a:spcPct val="10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C00000"/>
                </a:solidFill>
                <a:ea typeface="Calibri"/>
                <a:cs typeface="Times New Roman"/>
              </a:rPr>
              <a:t>– Можно ли решить способом сложения </a:t>
            </a:r>
            <a:r>
              <a:rPr lang="ru-RU" sz="2400" b="1" dirty="0" smtClean="0">
                <a:solidFill>
                  <a:srgbClr val="C00000"/>
                </a:solidFill>
                <a:ea typeface="Calibri"/>
                <a:cs typeface="Times New Roman"/>
              </a:rPr>
              <a:t>систему, содержащую </a:t>
            </a:r>
            <a:r>
              <a:rPr lang="ru-RU" sz="2400" b="1" dirty="0">
                <a:solidFill>
                  <a:srgbClr val="C00000"/>
                </a:solidFill>
                <a:ea typeface="Calibri"/>
                <a:cs typeface="Times New Roman"/>
              </a:rPr>
              <a:t>нелинейные уравнения</a:t>
            </a:r>
            <a:r>
              <a:rPr lang="ru-RU" sz="2400" b="1" dirty="0" smtClean="0">
                <a:solidFill>
                  <a:srgbClr val="C00000"/>
                </a:solidFill>
                <a:ea typeface="Calibri"/>
                <a:cs typeface="Times New Roman"/>
              </a:rPr>
              <a:t>?</a:t>
            </a:r>
          </a:p>
          <a:p>
            <a:pPr indent="228600">
              <a:lnSpc>
                <a:spcPct val="10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ea typeface="Calibri"/>
                <a:cs typeface="Times New Roman"/>
              </a:rPr>
              <a:t>–</a:t>
            </a:r>
            <a:r>
              <a:rPr lang="ru-RU" sz="2400" b="1" dirty="0">
                <a:solidFill>
                  <a:srgbClr val="C00000"/>
                </a:solidFill>
                <a:ea typeface="Calibri"/>
                <a:cs typeface="Times New Roman"/>
              </a:rPr>
              <a:t> Что представляет собой график уравнения вида </a:t>
            </a:r>
            <a:endParaRPr lang="ru-RU" sz="2400" b="1" dirty="0" smtClean="0">
              <a:solidFill>
                <a:srgbClr val="C00000"/>
              </a:solidFill>
              <a:ea typeface="Calibri"/>
              <a:cs typeface="Times New Roman"/>
            </a:endParaRPr>
          </a:p>
          <a:p>
            <a:pPr indent="228600" algn="just">
              <a:lnSpc>
                <a:spcPct val="10500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C00000"/>
                </a:solidFill>
                <a:ea typeface="Calibri"/>
                <a:cs typeface="Times New Roman"/>
              </a:rPr>
              <a:t>x</a:t>
            </a:r>
            <a:r>
              <a:rPr lang="ru-RU" sz="2400" b="1" baseline="30000" dirty="0" smtClean="0">
                <a:solidFill>
                  <a:srgbClr val="C00000"/>
                </a:solidFill>
                <a:ea typeface="Calibri"/>
                <a:cs typeface="Times New Roman"/>
              </a:rPr>
              <a:t>2</a:t>
            </a:r>
            <a:r>
              <a:rPr lang="ru-RU" sz="2400" b="1" dirty="0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ru-RU" sz="2400" b="1" dirty="0">
                <a:solidFill>
                  <a:srgbClr val="C00000"/>
                </a:solidFill>
                <a:ea typeface="Calibri"/>
                <a:cs typeface="Times New Roman"/>
              </a:rPr>
              <a:t>+ </a:t>
            </a:r>
            <a:r>
              <a:rPr lang="ru-RU" sz="2400" b="1" i="1" dirty="0">
                <a:solidFill>
                  <a:srgbClr val="C00000"/>
                </a:solidFill>
                <a:ea typeface="Calibri"/>
                <a:cs typeface="Times New Roman"/>
              </a:rPr>
              <a:t>y</a:t>
            </a:r>
            <a:r>
              <a:rPr lang="ru-RU" sz="2400" b="1" baseline="30000" dirty="0">
                <a:solidFill>
                  <a:srgbClr val="C00000"/>
                </a:solidFill>
                <a:ea typeface="Calibri"/>
                <a:cs typeface="Times New Roman"/>
              </a:rPr>
              <a:t>2</a:t>
            </a:r>
            <a:r>
              <a:rPr lang="ru-RU" sz="2400" b="1" dirty="0">
                <a:solidFill>
                  <a:srgbClr val="C00000"/>
                </a:solidFill>
                <a:ea typeface="Calibri"/>
                <a:cs typeface="Times New Roman"/>
              </a:rPr>
              <a:t> = </a:t>
            </a:r>
            <a:r>
              <a:rPr lang="ru-RU" sz="2400" b="1" i="1" dirty="0">
                <a:solidFill>
                  <a:srgbClr val="C00000"/>
                </a:solidFill>
                <a:ea typeface="Calibri"/>
                <a:cs typeface="Times New Roman"/>
              </a:rPr>
              <a:t>r</a:t>
            </a:r>
            <a:r>
              <a:rPr lang="ru-RU" sz="2400" b="1" baseline="30000" dirty="0">
                <a:solidFill>
                  <a:srgbClr val="C00000"/>
                </a:solidFill>
                <a:ea typeface="Calibri"/>
                <a:cs typeface="Times New Roman"/>
              </a:rPr>
              <a:t>2</a:t>
            </a:r>
            <a:r>
              <a:rPr lang="ru-RU" sz="2400" b="1" dirty="0">
                <a:solidFill>
                  <a:srgbClr val="C00000"/>
                </a:solidFill>
                <a:ea typeface="Calibri"/>
                <a:cs typeface="Times New Roman"/>
              </a:rPr>
              <a:t>, где </a:t>
            </a:r>
            <a:r>
              <a:rPr lang="ru-RU" sz="2400" b="1" i="1" dirty="0">
                <a:solidFill>
                  <a:srgbClr val="C00000"/>
                </a:solidFill>
                <a:ea typeface="Calibri"/>
                <a:cs typeface="Times New Roman"/>
              </a:rPr>
              <a:t>r</a:t>
            </a:r>
            <a:r>
              <a:rPr lang="ru-RU" sz="2400" b="1" dirty="0">
                <a:solidFill>
                  <a:srgbClr val="C00000"/>
                </a:solidFill>
                <a:ea typeface="Calibri"/>
                <a:cs typeface="Times New Roman"/>
              </a:rPr>
              <a:t> &gt; 0</a:t>
            </a:r>
            <a:r>
              <a:rPr lang="ru-RU" sz="2400" b="1" dirty="0" smtClean="0">
                <a:solidFill>
                  <a:srgbClr val="C00000"/>
                </a:solidFill>
                <a:ea typeface="Calibri"/>
                <a:cs typeface="Times New Roman"/>
              </a:rPr>
              <a:t>?</a:t>
            </a:r>
            <a:endParaRPr lang="ru-RU" b="1" dirty="0" smtClean="0">
              <a:solidFill>
                <a:srgbClr val="C000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220" name="Picture 4" descr="C:\Users\Учитель\AppData\Local\Microsoft\Windows\Temporary Internet Files\Content.IE5\I251IIWM\MC90008904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861048"/>
            <a:ext cx="1512167" cy="2661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C:\Users\Учитель\AppData\Local\Microsoft\Windows\Temporary Internet Files\Content.IE5\I251IIWM\MC90043441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84666"/>
            <a:ext cx="1379170" cy="1551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C:\Users\Учитель\AppData\Local\Microsoft\Windows\Temporary Internet Files\Content.IE5\RIL2V7JD\MC90043440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687347"/>
            <a:ext cx="1213645" cy="170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2356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420</TotalTime>
  <Words>417</Words>
  <Application>Microsoft Office PowerPoint</Application>
  <PresentationFormat>Экран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Твердый переплет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Учитель</cp:lastModifiedBy>
  <cp:revision>24</cp:revision>
  <dcterms:created xsi:type="dcterms:W3CDTF">2014-03-16T05:12:48Z</dcterms:created>
  <dcterms:modified xsi:type="dcterms:W3CDTF">2014-03-16T12:13:16Z</dcterms:modified>
</cp:coreProperties>
</file>