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2" r:id="rId3"/>
    <p:sldMasterId id="2147483794" r:id="rId4"/>
  </p:sldMasterIdLst>
  <p:notesMasterIdLst>
    <p:notesMasterId r:id="rId20"/>
  </p:notesMasterIdLst>
  <p:sldIdLst>
    <p:sldId id="256" r:id="rId5"/>
    <p:sldId id="257" r:id="rId6"/>
    <p:sldId id="262" r:id="rId7"/>
    <p:sldId id="263" r:id="rId8"/>
    <p:sldId id="265" r:id="rId9"/>
    <p:sldId id="259" r:id="rId10"/>
    <p:sldId id="261" r:id="rId11"/>
    <p:sldId id="260" r:id="rId12"/>
    <p:sldId id="258" r:id="rId13"/>
    <p:sldId id="266" r:id="rId14"/>
    <p:sldId id="264" r:id="rId15"/>
    <p:sldId id="267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CCFF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18A0-C7E7-418C-B7D5-8B4D4BBB77CB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05E5-5DDF-47B1-B894-7D43E9A968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E4723-8F2B-4DAF-BFDD-DF7AD58CD814}" type="slidenum">
              <a:rPr lang="ru-RU"/>
              <a:pPr/>
              <a:t>5</a:t>
            </a:fld>
            <a:endParaRPr 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2765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5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D9A1-5217-4446-BC14-D0EB93A3924A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B067-7291-48FF-89BB-A65C42B9E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5.wm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gif"/><Relationship Id="rId9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0.gi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slide" Target="slide4.xml"/><Relationship Id="rId5" Type="http://schemas.openxmlformats.org/officeDocument/2006/relationships/image" Target="../media/image33.gi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gif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48" y="1500174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Квадратный корень 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из произведения и дроби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2684547" cy="3117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4" descr="C:\Documents and Settings\Анна\Рабочий стол\Картинки по математике\j0356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7853392" cy="9144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Отбор кандидатов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450057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Решаем № 369 и № 370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беседование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643050"/>
            <a:ext cx="4500594" cy="270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" descr="C:\Documents and Settings\Анна\Рабочий стол\Картинки по математике\1221031407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14314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Анна\Рабочий стол\Картинки по математике\6389e607837c0481e651889c907acf0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2286016" cy="290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Заявка с ул. Макарычева, д. №374 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428860" y="1571612"/>
            <a:ext cx="4786346" cy="2000264"/>
          </a:xfrm>
          <a:prstGeom prst="cloudCallout">
            <a:avLst>
              <a:gd name="adj1" fmla="val 51945"/>
              <a:gd name="adj2" fmla="val -52329"/>
            </a:avLst>
          </a:prstGeom>
          <a:solidFill>
            <a:srgbClr val="CC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Помогите найти корень из произведения, где множители не квадраты целых чисел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500298" y="3714752"/>
          <a:ext cx="2286016" cy="857256"/>
        </p:xfrm>
        <a:graphic>
          <a:graphicData uri="http://schemas.openxmlformats.org/presentationml/2006/ole">
            <p:oleObj spid="_x0000_s49154" name="Формула" r:id="rId5" imgW="609480" imgH="22860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714876" y="3643314"/>
          <a:ext cx="4083078" cy="890587"/>
        </p:xfrm>
        <a:graphic>
          <a:graphicData uri="http://schemas.openxmlformats.org/presentationml/2006/ole">
            <p:oleObj spid="_x0000_s49155" name="Формула" r:id="rId6" imgW="1104840" imgH="22860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500297" y="4714875"/>
          <a:ext cx="2857521" cy="892175"/>
        </p:xfrm>
        <a:graphic>
          <a:graphicData uri="http://schemas.openxmlformats.org/presentationml/2006/ole">
            <p:oleObj spid="_x0000_s49156" name="Формула" r:id="rId7" imgW="850680" imgH="22860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500694" y="4857760"/>
          <a:ext cx="3214710" cy="693738"/>
        </p:xfrm>
        <a:graphic>
          <a:graphicData uri="http://schemas.openxmlformats.org/presentationml/2006/ole">
            <p:oleObj spid="_x0000_s49157" name="Формула" r:id="rId8" imgW="9651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15287" cy="9144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Заявка с ул. Макарычева, д.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№385 </a:t>
            </a:r>
            <a:endParaRPr lang="ru-RU" b="1" dirty="0"/>
          </a:p>
        </p:txBody>
      </p:sp>
      <p:pic>
        <p:nvPicPr>
          <p:cNvPr id="4" name="Picture 2" descr="C:\Program Files\Microsoft Office\MEDIA\CAGCAT10\j0299125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16" y="3786190"/>
            <a:ext cx="1500198" cy="22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шает в поту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71612"/>
            <a:ext cx="2372769" cy="2214578"/>
          </a:xfrm>
          <a:prstGeom prst="rect">
            <a:avLst/>
          </a:prstGeom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643306" y="3000372"/>
          <a:ext cx="3048021" cy="1143008"/>
        </p:xfrm>
        <a:graphic>
          <a:graphicData uri="http://schemas.openxmlformats.org/presentationml/2006/ole">
            <p:oleObj spid="_x0000_s50178" name="Формула" r:id="rId5" imgW="609480" imgH="228600" progId="Equation.3">
              <p:embed/>
            </p:oleObj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071802" y="1428736"/>
            <a:ext cx="5286412" cy="1357322"/>
          </a:xfrm>
          <a:prstGeom prst="cloudCallout">
            <a:avLst>
              <a:gd name="adj1" fmla="val -50485"/>
              <a:gd name="adj2" fmla="val 44054"/>
            </a:avLst>
          </a:prstGeom>
          <a:solidFill>
            <a:srgbClr val="CCCC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Помогите найти произведение квадратных корней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929058" y="4500570"/>
          <a:ext cx="2357454" cy="1004337"/>
        </p:xfrm>
        <a:graphic>
          <a:graphicData uri="http://schemas.openxmlformats.org/presentationml/2006/ole">
            <p:oleObj spid="_x0000_s50180" name="Формула" r:id="rId6" imgW="507960" imgH="22860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500166" y="4500570"/>
          <a:ext cx="1757362" cy="971550"/>
        </p:xfrm>
        <a:graphic>
          <a:graphicData uri="http://schemas.openxmlformats.org/presentationml/2006/ole">
            <p:oleObj spid="_x0000_s50181" name="Формула" r:id="rId7" imgW="393480" imgH="22860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3357554" y="4857760"/>
          <a:ext cx="690247" cy="515950"/>
        </p:xfrm>
        <a:graphic>
          <a:graphicData uri="http://schemas.openxmlformats.org/presentationml/2006/ole">
            <p:oleObj spid="_x0000_s50183" name="Формула" r:id="rId8" imgW="126720" imgH="10152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714348" y="4357694"/>
          <a:ext cx="6113898" cy="1071570"/>
        </p:xfrm>
        <a:graphic>
          <a:graphicData uri="http://schemas.openxmlformats.org/presentationml/2006/ole">
            <p:oleObj spid="_x0000_s50179" name="Формула" r:id="rId9" imgW="1130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7743 0.05324 C 0.09375 0.06528 0.11806 0.07199 0.1434 0.07199 C 0.17222 0.07199 0.19531 0.06528 0.21163 0.05324 L 0.28924 -3.33333E-6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3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32 L -0.09288 -0.08936 C -0.11042 -0.10903 -0.13646 -0.11945 -0.16389 -0.11945 C -0.19479 -0.11945 -0.21927 -0.10903 -0.23698 -0.08936 L -0.31962 -0.00232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Дополнительные задания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51203" name="Object 8"/>
          <p:cNvGraphicFramePr>
            <a:graphicFrameLocks noChangeAspect="1"/>
          </p:cNvGraphicFramePr>
          <p:nvPr/>
        </p:nvGraphicFramePr>
        <p:xfrm>
          <a:off x="2643174" y="1357298"/>
          <a:ext cx="3643338" cy="4786346"/>
        </p:xfrm>
        <a:graphic>
          <a:graphicData uri="http://schemas.openxmlformats.org/presentationml/2006/ole">
            <p:oleObj spid="_x0000_s51203" name="Формула" r:id="rId3" imgW="927000" imgH="1879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Домашнее задание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№ 371, №375.</a:t>
            </a:r>
          </a:p>
          <a:p>
            <a:endParaRPr lang="ru-RU" sz="4400" dirty="0" smtClean="0"/>
          </a:p>
          <a:p>
            <a:pPr algn="ctr"/>
            <a:r>
              <a:rPr lang="ru-RU" sz="4400" dirty="0" smtClean="0"/>
              <a:t>Проверьте будет ли истинно равенство  </a:t>
            </a:r>
            <a:endParaRPr lang="ru-RU" sz="4400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143108" y="4786322"/>
          <a:ext cx="4405308" cy="847814"/>
        </p:xfrm>
        <a:graphic>
          <a:graphicData uri="http://schemas.openxmlformats.org/presentationml/2006/ole">
            <p:oleObj spid="_x0000_s68610" name="Формула" r:id="rId3" imgW="1130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ПОДВЕДЕНИЕ ИТОГОВ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раду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277"/>
            <a:ext cx="9144000" cy="5625723"/>
          </a:xfrm>
          <a:prstGeom prst="rect">
            <a:avLst/>
          </a:prstGeom>
        </p:spPr>
      </p:pic>
      <p:pic>
        <p:nvPicPr>
          <p:cNvPr id="6" name="Рисунок 5" descr="рад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587">
            <a:off x="6442729" y="1564160"/>
            <a:ext cx="2103493" cy="2786083"/>
          </a:xfrm>
          <a:prstGeom prst="rect">
            <a:avLst/>
          </a:prstGeom>
        </p:spPr>
      </p:pic>
      <p:pic>
        <p:nvPicPr>
          <p:cNvPr id="4" name="Рисунок 3" descr="клиенты довольны.jpg"/>
          <p:cNvPicPr>
            <a:picLocks noChangeAspect="1"/>
          </p:cNvPicPr>
          <p:nvPr/>
        </p:nvPicPr>
        <p:blipFill>
          <a:blip r:embed="rId4"/>
          <a:srcRect l="3125" t="9061" r="4297" b="12336"/>
          <a:stretch>
            <a:fillRect/>
          </a:stretch>
        </p:blipFill>
        <p:spPr>
          <a:xfrm rot="20358044">
            <a:off x="335363" y="1572713"/>
            <a:ext cx="3189691" cy="1938040"/>
          </a:xfrm>
          <a:prstGeom prst="rect">
            <a:avLst/>
          </a:prstGeom>
        </p:spPr>
      </p:pic>
      <p:pic>
        <p:nvPicPr>
          <p:cNvPr id="5" name="Рисунок 4" descr="отлично.jpg"/>
          <p:cNvPicPr>
            <a:picLocks noChangeAspect="1"/>
          </p:cNvPicPr>
          <p:nvPr/>
        </p:nvPicPr>
        <p:blipFill>
          <a:blip r:embed="rId5"/>
          <a:srcRect l="59032"/>
          <a:stretch>
            <a:fillRect/>
          </a:stretch>
        </p:blipFill>
        <p:spPr>
          <a:xfrm>
            <a:off x="3143240" y="2000240"/>
            <a:ext cx="2857520" cy="2308194"/>
          </a:xfrm>
          <a:prstGeom prst="rect">
            <a:avLst/>
          </a:prstGeom>
        </p:spPr>
      </p:pic>
      <p:pic>
        <p:nvPicPr>
          <p:cNvPr id="8" name="Рисунок 7" descr="копил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643446"/>
            <a:ext cx="2601383" cy="1857388"/>
          </a:xfrm>
          <a:prstGeom prst="rect">
            <a:avLst/>
          </a:prstGeom>
        </p:spPr>
      </p:pic>
      <p:pic>
        <p:nvPicPr>
          <p:cNvPr id="9" name="Рисунок 8" descr="колобок деньг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4786322"/>
            <a:ext cx="1643074" cy="173564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14546" y="4429132"/>
            <a:ext cx="3786214" cy="2000264"/>
          </a:xfrm>
          <a:prstGeom prst="cloudCallout">
            <a:avLst>
              <a:gd name="adj1" fmla="val -52372"/>
              <a:gd name="adj2" fmla="val 5259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Деньги деньгами, главное двигай мозгами!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4-конечная звезда 10">
            <a:hlinkClick r:id="rId8" action="ppaction://hlinksldjump"/>
          </p:cNvPr>
          <p:cNvSpPr/>
          <p:nvPr/>
        </p:nvSpPr>
        <p:spPr>
          <a:xfrm>
            <a:off x="8643966" y="6286520"/>
            <a:ext cx="500034" cy="571480"/>
          </a:xfrm>
          <a:prstGeom prst="star4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4" name="Group 96"/>
          <p:cNvGraphicFramePr>
            <a:graphicFrameLocks noGrp="1"/>
          </p:cNvGraphicFramePr>
          <p:nvPr/>
        </p:nvGraphicFramePr>
        <p:xfrm>
          <a:off x="1428730" y="1052513"/>
          <a:ext cx="6858045" cy="3733810"/>
        </p:xfrm>
        <a:graphic>
          <a:graphicData uri="http://schemas.openxmlformats.org/drawingml/2006/table">
            <a:tbl>
              <a:tblPr/>
              <a:tblGrid>
                <a:gridCol w="1371609"/>
                <a:gridCol w="1371609"/>
                <a:gridCol w="1371609"/>
                <a:gridCol w="1371609"/>
                <a:gridCol w="1371609"/>
              </a:tblGrid>
              <a:tr h="74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500034" y="357166"/>
            <a:ext cx="7929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FF33CC"/>
                </a:solidFill>
                <a:effectLst>
                  <a:reflection blurRad="12700" stA="50000" endPos="50000" dist="5000" dir="5400000" sy="-100000" rotWithShape="0"/>
                </a:effectLst>
              </a:rPr>
              <a:t>Решите числовой кроссворд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428596" y="5357826"/>
            <a:ext cx="412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А. 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1928794" y="1142984"/>
            <a:ext cx="4187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3111500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3214678" y="1142984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214282" y="4929198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По горизонтали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2285984" y="5357826"/>
            <a:ext cx="399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Б. 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3857620" y="5357826"/>
            <a:ext cx="457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Ж. 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000760" y="1142984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7358082" y="1142984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1928794" y="407194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3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3214678" y="407194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6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5643570" y="5286388"/>
            <a:ext cx="385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/>
              <a:t>З. </a:t>
            </a:r>
            <a:endParaRPr lang="ru-RU" sz="1600" b="1" dirty="0"/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000760" y="407194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7429520" y="407194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214282" y="5786454"/>
            <a:ext cx="1552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По вертикали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28596" y="6286520"/>
            <a:ext cx="412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А. 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2143108" y="6215082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В. </a:t>
            </a:r>
          </a:p>
        </p:txBody>
      </p:sp>
      <p:sp>
        <p:nvSpPr>
          <p:cNvPr id="7269" name="Text Box 101"/>
          <p:cNvSpPr txBox="1">
            <a:spLocks noChangeArrowheads="1"/>
          </p:cNvSpPr>
          <p:nvPr/>
        </p:nvSpPr>
        <p:spPr bwMode="auto">
          <a:xfrm>
            <a:off x="1928794" y="1857364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8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7429520" y="1857364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5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3714744" y="6143644"/>
            <a:ext cx="358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Г. 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643438" y="1928802"/>
            <a:ext cx="4286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/>
              <a:t>6</a:t>
            </a:r>
          </a:p>
          <a:p>
            <a:r>
              <a:rPr lang="ru-RU" sz="4000" b="1" dirty="0"/>
              <a:t>3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5500694" y="6215082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Д. 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3214678" y="335756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5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7358082" y="5715016"/>
            <a:ext cx="385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Е. 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000760" y="3357562"/>
            <a:ext cx="418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5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5286388"/>
          <a:ext cx="1000766" cy="571504"/>
        </p:xfrm>
        <a:graphic>
          <a:graphicData uri="http://schemas.openxmlformats.org/presentationml/2006/ole">
            <p:oleObj spid="_x0000_s1026" name="Формула" r:id="rId3" imgW="38088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71736" y="5286388"/>
          <a:ext cx="875667" cy="500063"/>
        </p:xfrm>
        <a:graphic>
          <a:graphicData uri="http://schemas.openxmlformats.org/presentationml/2006/ole">
            <p:oleObj spid="_x0000_s1027" name="Формула" r:id="rId4" imgW="38088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14810" y="5286388"/>
          <a:ext cx="1050925" cy="500062"/>
        </p:xfrm>
        <a:graphic>
          <a:graphicData uri="http://schemas.openxmlformats.org/presentationml/2006/ole">
            <p:oleObj spid="_x0000_s1029" name="Формула" r:id="rId5" imgW="457200" imgH="2286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929322" y="5286388"/>
          <a:ext cx="1050925" cy="500062"/>
        </p:xfrm>
        <a:graphic>
          <a:graphicData uri="http://schemas.openxmlformats.org/presentationml/2006/ole">
            <p:oleObj spid="_x0000_s1030" name="Формула" r:id="rId6" imgW="457200" imgH="2286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57224" y="6072206"/>
          <a:ext cx="1001494" cy="571504"/>
        </p:xfrm>
        <a:graphic>
          <a:graphicData uri="http://schemas.openxmlformats.org/presentationml/2006/ole">
            <p:oleObj spid="_x0000_s1031" name="Формула" r:id="rId7" imgW="380880" imgH="2286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414588" y="6072188"/>
          <a:ext cx="1079500" cy="500062"/>
        </p:xfrm>
        <a:graphic>
          <a:graphicData uri="http://schemas.openxmlformats.org/presentationml/2006/ole">
            <p:oleObj spid="_x0000_s1032" name="Формула" r:id="rId8" imgW="469800" imgH="2286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071934" y="6072206"/>
          <a:ext cx="1050925" cy="500062"/>
        </p:xfrm>
        <a:graphic>
          <a:graphicData uri="http://schemas.openxmlformats.org/presentationml/2006/ole">
            <p:oleObj spid="_x0000_s1033" name="Формула" r:id="rId9" imgW="457200" imgH="2286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929322" y="6072206"/>
          <a:ext cx="1050925" cy="500062"/>
        </p:xfrm>
        <a:graphic>
          <a:graphicData uri="http://schemas.openxmlformats.org/presentationml/2006/ole">
            <p:oleObj spid="_x0000_s1034" name="Формула" r:id="rId10" imgW="457200" imgH="2286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7643834" y="5572140"/>
          <a:ext cx="1050925" cy="500062"/>
        </p:xfrm>
        <a:graphic>
          <a:graphicData uri="http://schemas.openxmlformats.org/presentationml/2006/ole">
            <p:oleObj spid="_x0000_s1035" name="Формула" r:id="rId11" imgW="4572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1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1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10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1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5" dur="10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8" grpId="0"/>
      <p:bldP spid="7250" grpId="0"/>
      <p:bldP spid="7254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5" grpId="0"/>
      <p:bldP spid="7267" grpId="0"/>
      <p:bldP spid="7268" grpId="0"/>
      <p:bldP spid="7269" grpId="0"/>
      <p:bldP spid="7270" grpId="0"/>
      <p:bldP spid="7271" grpId="0"/>
      <p:bldP spid="7273" grpId="0"/>
      <p:bldP spid="7274" grpId="0"/>
      <p:bldP spid="7275" grpId="0"/>
      <p:bldP spid="7276" grpId="0"/>
      <p:bldP spid="72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210450" cy="9144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Есть ли ошибка?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714348" y="1785926"/>
          <a:ext cx="3562375" cy="1071570"/>
        </p:xfrm>
        <a:graphic>
          <a:graphicData uri="http://schemas.openxmlformats.org/presentationml/2006/ole">
            <p:oleObj spid="_x0000_s46082" name="Формула" r:id="rId3" imgW="723600" imgH="2286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214414" y="4643446"/>
          <a:ext cx="6660406" cy="1214446"/>
        </p:xfrm>
        <a:graphic>
          <a:graphicData uri="http://schemas.openxmlformats.org/presentationml/2006/ole">
            <p:oleObj spid="_x0000_s46083" name="Формула" r:id="rId4" imgW="1562040" imgH="24120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317625" y="3143250"/>
          <a:ext cx="6057900" cy="1285875"/>
        </p:xfrm>
        <a:graphic>
          <a:graphicData uri="http://schemas.openxmlformats.org/presentationml/2006/ole">
            <p:oleObj spid="_x0000_s46084" name="Формула" r:id="rId5" imgW="1231560" imgH="241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7686" y="207167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е имеет смысла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643175" y="3500438"/>
          <a:ext cx="714379" cy="701526"/>
        </p:xfrm>
        <a:graphic>
          <a:graphicData uri="http://schemas.openxmlformats.org/presentationml/2006/ole">
            <p:oleObj spid="_x0000_s46085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6500826" y="3429000"/>
          <a:ext cx="938213" cy="833438"/>
        </p:xfrm>
        <a:graphic>
          <a:graphicData uri="http://schemas.openxmlformats.org/presentationml/2006/ole">
            <p:oleObj spid="_x0000_s46086" name="Формула" r:id="rId7" imgW="1904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500298" y="1643050"/>
          <a:ext cx="3392406" cy="1571636"/>
        </p:xfrm>
        <a:graphic>
          <a:graphicData uri="http://schemas.openxmlformats.org/presentationml/2006/ole">
            <p:oleObj spid="_x0000_s47106" name="Формула" r:id="rId3" imgW="469800" imgH="2286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285852" y="4000504"/>
          <a:ext cx="1953101" cy="785818"/>
        </p:xfrm>
        <a:graphic>
          <a:graphicData uri="http://schemas.openxmlformats.org/presentationml/2006/ole">
            <p:oleObj spid="_x0000_s47107" name="Формула" r:id="rId4" imgW="330120" imgH="13968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714744" y="3357562"/>
          <a:ext cx="3429024" cy="2024062"/>
        </p:xfrm>
        <a:graphic>
          <a:graphicData uri="http://schemas.openxmlformats.org/presentationml/2006/ole">
            <p:oleObj spid="_x0000_s47108" name="Формула" r:id="rId5" imgW="419040" imgH="431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4285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Из определения квадратного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148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к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орня следует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сканирование000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ECDA"/>
              </a:clrFrom>
              <a:clrTo>
                <a:srgbClr val="F3ECDA">
                  <a:alpha val="0"/>
                </a:srgbClr>
              </a:clrTo>
            </a:clrChange>
          </a:blip>
          <a:srcRect t="1959" b="2011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3786182" y="164305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492500" y="5445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555875" y="472440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3132138" y="3789363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054350" y="26860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3708400" y="5661025"/>
            <a:ext cx="647700" cy="360363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2700338" y="4868863"/>
            <a:ext cx="835025" cy="649287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9" name="Freeform 11"/>
          <p:cNvSpPr>
            <a:spLocks/>
          </p:cNvSpPr>
          <p:nvPr/>
        </p:nvSpPr>
        <p:spPr bwMode="auto">
          <a:xfrm flipH="1">
            <a:off x="2698750" y="3933825"/>
            <a:ext cx="577850" cy="935038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0" name="Freeform 12"/>
          <p:cNvSpPr>
            <a:spLocks/>
          </p:cNvSpPr>
          <p:nvPr/>
        </p:nvSpPr>
        <p:spPr bwMode="auto">
          <a:xfrm>
            <a:off x="3203575" y="2924175"/>
            <a:ext cx="95250" cy="1008063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 flipH="1">
            <a:off x="3203574" y="1857363"/>
            <a:ext cx="654045" cy="922349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3143240" y="1500174"/>
            <a:ext cx="714380" cy="214314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503" name="Picture 15" descr="AG00345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60350"/>
            <a:ext cx="685800" cy="636588"/>
          </a:xfrm>
          <a:prstGeom prst="rect">
            <a:avLst/>
          </a:prstGeom>
          <a:noFill/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714480" y="2357430"/>
          <a:ext cx="1200159" cy="857256"/>
        </p:xfrm>
        <a:graphic>
          <a:graphicData uri="http://schemas.openxmlformats.org/presentationml/2006/ole">
            <p:oleObj spid="_x0000_s48130" name="Формула" r:id="rId6" imgW="304560" imgH="22860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285852" y="5572140"/>
          <a:ext cx="2164222" cy="916008"/>
        </p:xfrm>
        <a:graphic>
          <a:graphicData uri="http://schemas.openxmlformats.org/presentationml/2006/ole">
            <p:oleObj spid="_x0000_s48131" name="Формула" r:id="rId7" imgW="571320" imgH="25380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142976" y="4429132"/>
          <a:ext cx="1339873" cy="857256"/>
        </p:xfrm>
        <a:graphic>
          <a:graphicData uri="http://schemas.openxmlformats.org/presentationml/2006/ole">
            <p:oleObj spid="_x0000_s48132" name="Формула" r:id="rId8" imgW="355320" imgH="27936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500430" y="3000372"/>
          <a:ext cx="1146153" cy="1643067"/>
        </p:xfrm>
        <a:graphic>
          <a:graphicData uri="http://schemas.openxmlformats.org/presentationml/2006/ole">
            <p:oleObj spid="_x0000_s48133" name="Формула" r:id="rId9" imgW="457200" imgH="533160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4143372" y="1643050"/>
          <a:ext cx="1200159" cy="857256"/>
        </p:xfrm>
        <a:graphic>
          <a:graphicData uri="http://schemas.openxmlformats.org/presentationml/2006/ole">
            <p:oleObj spid="_x0000_s48137" name="Формула" r:id="rId10" imgW="304560" imgH="228600" progId="Equation.3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285720" y="500042"/>
          <a:ext cx="2834661" cy="857256"/>
        </p:xfrm>
        <a:graphic>
          <a:graphicData uri="http://schemas.openxmlformats.org/presentationml/2006/ole">
            <p:oleObj spid="_x0000_s48138" name="Формула" r:id="rId11" imgW="444240" imgH="228600" progId="Equation.3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930775" y="5145088"/>
          <a:ext cx="1500188" cy="1071562"/>
        </p:xfrm>
        <a:graphic>
          <a:graphicData uri="http://schemas.openxmlformats.org/presentationml/2006/ole">
            <p:oleObj spid="_x0000_s48136" name="Формула" r:id="rId12" imgW="304560" imgH="228600" progId="Equation.3">
              <p:embed/>
            </p:oleObj>
          </a:graphicData>
        </a:graphic>
      </p:graphicFrame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284663" y="5876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flipH="1">
            <a:off x="3214678" y="785794"/>
            <a:ext cx="357190" cy="571504"/>
          </a:xfrm>
          <a:custGeom>
            <a:avLst/>
            <a:gdLst/>
            <a:ahLst/>
            <a:cxnLst>
              <a:cxn ang="0">
                <a:pos x="363" y="227"/>
              </a:cxn>
              <a:cxn ang="0">
                <a:pos x="0" y="0"/>
              </a:cxn>
            </a:cxnLst>
            <a:rect l="0" t="0" r="r" b="b"/>
            <a:pathLst>
              <a:path w="363" h="227">
                <a:moveTo>
                  <a:pt x="363" y="227"/>
                </a:moveTo>
                <a:cubicBezTo>
                  <a:pt x="211" y="132"/>
                  <a:pt x="60" y="38"/>
                  <a:pt x="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3071802" y="128586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357686" y="42860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Найдите значение выражения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248" y="28572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Подкоренное выражение разложите на множители, один из которых квадрат целого числа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492" grpId="0" animBg="1"/>
      <p:bldP spid="27" grpId="0" animBg="1"/>
      <p:bldP spid="28" grpId="0" animBg="1"/>
      <p:bldP spid="30" grpId="0"/>
      <p:bldP spid="30" grpId="1"/>
      <p:bldP spid="30" grpId="2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1472" y="4143380"/>
          <a:ext cx="6480175" cy="1406525"/>
        </p:xfrm>
        <a:graphic>
          <a:graphicData uri="http://schemas.openxmlformats.org/presentationml/2006/ole">
            <p:oleObj spid="_x0000_s3074" name="Формула" r:id="rId3" imgW="1002960" imgH="228600" progId="Equation.3">
              <p:embed/>
            </p:oleObj>
          </a:graphicData>
        </a:graphic>
      </p:graphicFrame>
      <p:pic>
        <p:nvPicPr>
          <p:cNvPr id="5" name="Picture 4" descr="j03496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500174"/>
            <a:ext cx="1193800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5" descr="j028892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285860"/>
            <a:ext cx="3214710" cy="282733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228600"/>
            <a:ext cx="7424764" cy="9144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00034" y="1571612"/>
            <a:ext cx="1643074" cy="1071570"/>
          </a:xfrm>
          <a:prstGeom prst="cloudCallout">
            <a:avLst>
              <a:gd name="adj1" fmla="val 76557"/>
              <a:gd name="adj2" fmla="val 3405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Идея!!!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4-конечная звезда 11">
            <a:hlinkClick r:id="rId6" action="ppaction://hlinksldjump"/>
          </p:cNvPr>
          <p:cNvSpPr/>
          <p:nvPr/>
        </p:nvSpPr>
        <p:spPr>
          <a:xfrm>
            <a:off x="8358214" y="6072206"/>
            <a:ext cx="571472" cy="571504"/>
          </a:xfrm>
          <a:prstGeom prst="star4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4233861" cy="914400"/>
          </a:xfrm>
        </p:spPr>
        <p:txBody>
          <a:bodyPr/>
          <a:lstStyle/>
          <a:p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Теорема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Если </a:t>
            </a:r>
            <a:r>
              <a:rPr lang="en-US" sz="3200" dirty="0" smtClean="0"/>
              <a:t>a≥0, </a:t>
            </a:r>
            <a:r>
              <a:rPr lang="en-US" sz="3200" dirty="0" smtClean="0"/>
              <a:t>b≥0</a:t>
            </a:r>
            <a:r>
              <a:rPr lang="en-US" sz="3200" dirty="0" smtClean="0"/>
              <a:t>, </a:t>
            </a:r>
            <a:r>
              <a:rPr lang="ru-RU" sz="3200" dirty="0" smtClean="0"/>
              <a:t>то  </a:t>
            </a:r>
            <a:endParaRPr lang="ru-RU" sz="32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286248" y="1571612"/>
          <a:ext cx="3019425" cy="892175"/>
        </p:xfrm>
        <a:graphic>
          <a:graphicData uri="http://schemas.openxmlformats.org/presentationml/2006/ole">
            <p:oleObj spid="_x0000_s45058" name="Формула" r:id="rId3" imgW="736560" imgH="2286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857224" y="3000372"/>
          <a:ext cx="7207650" cy="1000132"/>
        </p:xfrm>
        <a:graphic>
          <a:graphicData uri="http://schemas.openxmlformats.org/presentationml/2006/ole">
            <p:oleObj spid="_x0000_s45059" name="Формула" r:id="rId4" imgW="1917360" imgH="27936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785918" y="4429132"/>
          <a:ext cx="5274490" cy="971890"/>
        </p:xfrm>
        <a:graphic>
          <a:graphicData uri="http://schemas.openxmlformats.org/presentationml/2006/ole">
            <p:oleObj spid="_x0000_s45060" name="Формула" r:id="rId5" imgW="1180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72066" y="1357298"/>
          <a:ext cx="2030413" cy="1785937"/>
        </p:xfrm>
        <a:graphic>
          <a:graphicData uri="http://schemas.openxmlformats.org/presentationml/2006/ole">
            <p:oleObj spid="_x0000_s4098" name="Формула" r:id="rId3" imgW="495000" imgH="457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92880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Если </a:t>
            </a:r>
            <a:r>
              <a:rPr lang="en-US" sz="4000" dirty="0" smtClean="0"/>
              <a:t>a≥0, b&gt;0, </a:t>
            </a:r>
            <a:r>
              <a:rPr lang="ru-RU" sz="4000" dirty="0" smtClean="0"/>
              <a:t>то </a:t>
            </a:r>
            <a:endParaRPr lang="ru-RU" sz="40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43108" y="2928934"/>
          <a:ext cx="4317431" cy="1785950"/>
        </p:xfrm>
        <a:graphic>
          <a:graphicData uri="http://schemas.openxmlformats.org/presentationml/2006/ole">
            <p:oleObj spid="_x0000_s4099" name="Формула" r:id="rId4" imgW="1257120" imgH="54576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071802" y="4572008"/>
          <a:ext cx="2978443" cy="1571645"/>
        </p:xfrm>
        <a:graphic>
          <a:graphicData uri="http://schemas.openxmlformats.org/presentationml/2006/ole">
            <p:oleObj spid="_x0000_s4100" name="Формула" r:id="rId5" imgW="82548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28572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Теорема 2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00166" y="1285860"/>
          <a:ext cx="6480143" cy="1405930"/>
        </p:xfrm>
        <a:graphic>
          <a:graphicData uri="http://schemas.openxmlformats.org/presentationml/2006/ole">
            <p:oleObj spid="_x0000_s2050" name="Формула" r:id="rId4" imgW="100296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488" y="3143248"/>
          <a:ext cx="4183063" cy="2813050"/>
        </p:xfrm>
        <a:graphic>
          <a:graphicData uri="http://schemas.openxmlformats.org/presentationml/2006/ole">
            <p:oleObj spid="_x0000_s2051" name="Формула" r:id="rId5" imgW="647640" imgH="457200" progId="Equation.3">
              <p:embed/>
            </p:oleObj>
          </a:graphicData>
        </a:graphic>
      </p:graphicFrame>
      <p:pic>
        <p:nvPicPr>
          <p:cNvPr id="5" name="Рисунок 4" descr="салю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0098" y="-1143032"/>
            <a:ext cx="3438525" cy="4762500"/>
          </a:xfrm>
          <a:prstGeom prst="rect">
            <a:avLst/>
          </a:prstGeom>
        </p:spPr>
      </p:pic>
      <p:pic>
        <p:nvPicPr>
          <p:cNvPr id="6" name="Рисунок 5" descr="салю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346" y="3214686"/>
            <a:ext cx="3438525" cy="4762500"/>
          </a:xfrm>
          <a:prstGeom prst="rect">
            <a:avLst/>
          </a:prstGeom>
        </p:spPr>
      </p:pic>
      <p:pic>
        <p:nvPicPr>
          <p:cNvPr id="7" name="Рисунок 6" descr="салю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286124"/>
            <a:ext cx="3438525" cy="4762500"/>
          </a:xfrm>
          <a:prstGeom prst="rect">
            <a:avLst/>
          </a:prstGeom>
        </p:spPr>
      </p:pic>
      <p:pic>
        <p:nvPicPr>
          <p:cNvPr id="8" name="Рисунок 7" descr="салю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-928718"/>
            <a:ext cx="34385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кругленный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177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1_Поток</vt:lpstr>
      <vt:lpstr>Тема2</vt:lpstr>
      <vt:lpstr>Начальная</vt:lpstr>
      <vt:lpstr>Тема Office</vt:lpstr>
      <vt:lpstr>Формула</vt:lpstr>
      <vt:lpstr>Microsoft Equation 3.0</vt:lpstr>
      <vt:lpstr>Слайд 1</vt:lpstr>
      <vt:lpstr>Слайд 2</vt:lpstr>
      <vt:lpstr>Есть ли ошибка?</vt:lpstr>
      <vt:lpstr>Слайд 4</vt:lpstr>
      <vt:lpstr>Слайд 5</vt:lpstr>
      <vt:lpstr>Гипотеза </vt:lpstr>
      <vt:lpstr>Теорема 1</vt:lpstr>
      <vt:lpstr>Слайд 8</vt:lpstr>
      <vt:lpstr>Слайд 9</vt:lpstr>
      <vt:lpstr>Отбор кандидатов</vt:lpstr>
      <vt:lpstr>Слайд 11</vt:lpstr>
      <vt:lpstr>Заявка с ул. Макарычева, д. №385 </vt:lpstr>
      <vt:lpstr>Слайд 13</vt:lpstr>
      <vt:lpstr>Слайд 14</vt:lpstr>
      <vt:lpstr>Слайд 15</vt:lpstr>
    </vt:vector>
  </TitlesOfParts>
  <Company>МОУ ООШ с. Сюзюм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№2</dc:creator>
  <cp:lastModifiedBy>№2</cp:lastModifiedBy>
  <cp:revision>68</cp:revision>
  <dcterms:created xsi:type="dcterms:W3CDTF">2010-11-17T17:36:43Z</dcterms:created>
  <dcterms:modified xsi:type="dcterms:W3CDTF">2010-11-18T19:42:50Z</dcterms:modified>
</cp:coreProperties>
</file>