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77" r:id="rId2"/>
    <p:sldId id="27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9" r:id="rId11"/>
    <p:sldId id="259" r:id="rId12"/>
    <p:sldId id="260" r:id="rId13"/>
    <p:sldId id="257" r:id="rId14"/>
    <p:sldId id="258" r:id="rId15"/>
    <p:sldId id="262" r:id="rId16"/>
    <p:sldId id="281" r:id="rId17"/>
    <p:sldId id="282" r:id="rId18"/>
    <p:sldId id="283" r:id="rId19"/>
    <p:sldId id="280" r:id="rId20"/>
    <p:sldId id="284" r:id="rId21"/>
    <p:sldId id="256" r:id="rId22"/>
    <p:sldId id="27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ED13AF"/>
    <a:srgbClr val="CD33B0"/>
    <a:srgbClr val="A61A8B"/>
  </p:clrMru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429552" cy="1470025"/>
          </a:xfrm>
        </p:spPr>
        <p:txBody>
          <a:bodyPr/>
          <a:lstStyle>
            <a:lvl1pPr>
              <a:defRPr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5500702"/>
            <a:ext cx="5000660" cy="11430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3477A-4029-4FFA-A7AF-D320C5F23F3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5E901-243D-4E33-8727-A34CA3A8FD7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C6E94-DD9B-452F-9A66-AFD6D45CDDE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A619B-4F1E-4341-AE3D-51C4843AFE6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389B4-26C7-47A1-AC2D-55FE799A825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48C29-F80C-4084-B876-1AD3905C5DF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9C83546-8062-4E3D-80CC-C4AA4CF298E3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F3C5391-087F-4A36-9B4D-9A362478F4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68346"/>
          </a:xfrm>
        </p:spPr>
        <p:txBody>
          <a:bodyPr/>
          <a:lstStyle>
            <a:lvl1pPr>
              <a:defRPr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6CAA0-CBCF-4D02-B06D-9106A5B8440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A566B-DB90-49E1-AA18-146A35555B6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83735-7267-44E8-8300-DB2921EFFAD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72C21-A543-48C1-984D-95ED160FA0E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90D5-9F10-4168-8820-32001E8E32C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F7095-08A7-4B5B-9486-E28319C99E9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ED1BE-2F92-47AA-998F-491141C491A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05026-BA4B-466A-91D8-B7161710AEF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F2325-8F19-454C-81AA-135AEB7739C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8CECD-7E12-4F30-BA50-24B1E30FC38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BC6B1-E0AC-4076-8CCF-A3EFB8FB1EE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6FA02-2C6F-4AC3-BB2E-329842093FA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4BA1E-FE89-44DC-A6DD-F353C0935CB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8DA23-07E6-4ED5-84D0-6B19B276700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E940-0701-41B5-A2FD-DB0EF3D4F6D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378CE-8511-4CEF-82BE-3163281013F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ECA63C-2B3A-4751-9DCD-81F1B30FDF5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09197D-6FDD-4672-B95B-A039A300F1F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727355"/>
            <a:ext cx="7429552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Формулы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5E901-243D-4E33-8727-A34CA3A8FD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5E901-243D-4E33-8727-A34CA3A8FD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Заголовок 4"/>
          <p:cNvSpPr txBox="1">
            <a:spLocks/>
          </p:cNvSpPr>
          <p:nvPr/>
        </p:nvSpPr>
        <p:spPr bwMode="auto">
          <a:xfrm>
            <a:off x="642910" y="2277964"/>
            <a:ext cx="74295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Формулы</a:t>
            </a:r>
            <a:endParaRPr kumimoji="0" lang="ru-RU" sz="72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5900750" cy="4697427"/>
          </a:xfrm>
        </p:spPr>
        <p:txBody>
          <a:bodyPr/>
          <a:lstStyle/>
          <a:p>
            <a:pPr lvl="0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Приусадебное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хозяйство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Маркиза Карабаса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имеет прямоугольную форму, длина, которого 5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км,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ширина 16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км. </a:t>
            </a:r>
          </a:p>
          <a:p>
            <a:pPr lvl="0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Определите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длину забора, которым огорожено приусадебное хозяйство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Маркиза Карабаса.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2285992"/>
            <a:ext cx="2515860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1000100" y="357166"/>
            <a:ext cx="58579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№1.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76" y="3143248"/>
            <a:ext cx="1982328" cy="32299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1357298"/>
            <a:ext cx="5786478" cy="4929222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ru-RU" b="1" dirty="0" smtClean="0">
              <a:latin typeface="Comic Sans MS" pitchFamily="66" charset="0"/>
            </a:endParaRPr>
          </a:p>
          <a:p>
            <a:pPr lvl="0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Художник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Тюбик </a:t>
            </a: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Солнечного города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решил поместить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портрет Незнайки в квадратную рамку, со стороной 59 см. Найдите периметр рамки.</a:t>
            </a:r>
          </a:p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0563" y="1357298"/>
            <a:ext cx="2057717" cy="2738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571736" y="428604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№2.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6286544" cy="4071966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Колобок, убежав от Деда с Бабой, катился до встречи с Лисой 7 часов со скоростью </a:t>
            </a:r>
          </a:p>
          <a:p>
            <a:pPr lvl="0"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6 км/ч. </a:t>
            </a:r>
          </a:p>
          <a:p>
            <a:pPr lvl="0"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На каком расстоянии </a:t>
            </a:r>
          </a:p>
          <a:p>
            <a:pPr lvl="0"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от дома произошла </a:t>
            </a:r>
          </a:p>
          <a:p>
            <a:pPr lvl="0"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встреча Колобка с Лисой?</a:t>
            </a:r>
          </a:p>
          <a:p>
            <a:pPr lvl="0">
              <a:buNone/>
            </a:pPr>
            <a:endParaRPr lang="ru-RU" b="1" dirty="0">
              <a:latin typeface="Comic Sans MS" pitchFamily="66" charset="0"/>
            </a:endParaRPr>
          </a:p>
          <a:p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3143248"/>
            <a:ext cx="2148743" cy="29419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3286116" y="428604"/>
            <a:ext cx="3143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№3.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85860"/>
            <a:ext cx="1765390" cy="26032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1500174"/>
            <a:ext cx="5857916" cy="47149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Крыша, на которой живет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Карлсон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находится на расстоянии 48 км от дома Малыша. С какой скоростью передвигается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Карлсон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если, вылетев из дома в 9 часов, он был у Малыша уже в 11 часов?</a:t>
            </a:r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215206" y="3429000"/>
            <a:ext cx="1286838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643306" y="285728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№4.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28860" y="1403367"/>
            <a:ext cx="6515088" cy="47402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Расстояние от дома Красной Шапочки до дома Бабушки 16 км. На половине пути она встретилась с Волком. Сколько времени потратила Красная Шапочка на весь путь, если до встречи с Волком она шла со скоростью 2 км/ч, а после встречи – 4 км/ч?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571744"/>
            <a:ext cx="2286016" cy="31991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dirty="0" smtClean="0">
                <a:ln w="11430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dirty="0">
              <a:ln w="11430"/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A566B-DB90-49E1-AA18-146A35555B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dirty="0" smtClean="0">
                <a:ln w="11430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dirty="0">
              <a:ln w="11430"/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Слон идет со скоростью 90 м/мин. Какой путь он пройдет за 5 мин?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95м;    б) 85 м;   в) 18 м;   г) 450 м.</a:t>
            </a:r>
          </a:p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Если периметр прямоугольника равен 36 см, то длина и ширина могут равняться: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1 см, 36 см;   б) 11 см, 7 см;   в) 6 см, 6 см;   г) 4 см, 9 см.</a:t>
            </a:r>
          </a:p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Длина прямоугольника равна 40 см, а его ширина в 5 раз меньше. Чему равен периметр прямоугольника?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45 см;     б)  320 см;   в) 96 см;     г) 48 см.</a:t>
            </a:r>
          </a:p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Периметр квадрата 100см. Какими могут быть стороны квадрата?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по 50 см;     б) по 100см;    в) по 1 дм;    г) по 25 см.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A566B-DB90-49E1-AA18-146A35555B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15140" y="57148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Вариант-1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Слон идет со скоростью 90 м/мин. Какой путь он пройдет за 5 мин?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95м;    б) 85 м;   в) 18 м;   г) 450 м.</a:t>
            </a:r>
          </a:p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Если периметр прямоугольника равен 36 см, то длина и ширина могут равняться: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1 см, 36 см;   б) 11 см, 7 см;   в) 6 см, 6 см;   г) 4 см, 9 см.</a:t>
            </a:r>
          </a:p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Длина прямоугольника равна 40 см, а его ширина в 5 раз меньше. Чему равен периметр прямоугольника?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45 см;     б)  320 см;   в) 96 см;     г) 48 см.</a:t>
            </a:r>
          </a:p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Периметр квадрата 100см. Какими могут быть стороны квадрата?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по 50 см;     б) по 100см;    в) по 1 дм;    г) по 25 см.</a:t>
            </a:r>
          </a:p>
          <a:p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071934" y="2071678"/>
            <a:ext cx="164307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dirty="0" smtClean="0">
                <a:ln w="11430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dirty="0">
              <a:ln w="11430"/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A566B-DB90-49E1-AA18-146A35555B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15140" y="57148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Вариант-1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500298" y="3357562"/>
            <a:ext cx="2000264" cy="642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428992" y="4643446"/>
            <a:ext cx="164307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000760" y="5857892"/>
            <a:ext cx="1714512" cy="642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Лыжник идет по лыжне со скоростью 5 м/с. За сколько секунд он пройдет 100м?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20с;   б)  500с;   в) 105с;   г) 95с.</a:t>
            </a:r>
          </a:p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Если периметр прямоугольника равен 64 см, то длина и ширина могут равняться: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1 см, 64 см;  б) 16 см, 4 см;  в) 15 см, 17 см;   г) 8 см, 8 см.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 Ширина прямоугольника равна 6 см, а его длина в 3 раз больше. Чему равен периметр прямоугольника?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30 см;     б)  108 см;   в) 16 см;     г) 48 см.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Какими могут быть стороны квадрата, периметр которого равен 200см?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по100  см;     б) по 50см;    в) по 2 дм;    г) по 25 см.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A566B-DB90-49E1-AA18-146A35555B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dirty="0" smtClean="0">
                <a:ln w="11430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dirty="0">
              <a:ln w="11430"/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5140" y="57148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Вариант-2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FC45CD-DFDD-46DD-9C5F-9C6881CB4CA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1714488"/>
            <a:ext cx="65722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rgbClr val="1F497D">
                      <a:lumMod val="5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Прежде чем смело</a:t>
            </a:r>
          </a:p>
          <a:p>
            <a:pPr algn="ctr"/>
            <a:r>
              <a:rPr lang="ru-RU" sz="4800" b="1" dirty="0" smtClean="0">
                <a:ln w="10541" cmpd="sng">
                  <a:solidFill>
                    <a:srgbClr val="1F497D">
                      <a:lumMod val="5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 задачам идти,</a:t>
            </a:r>
          </a:p>
          <a:p>
            <a:pPr algn="ctr"/>
            <a:r>
              <a:rPr lang="ru-RU" sz="4800" b="1" dirty="0" smtClean="0">
                <a:ln w="10541" cmpd="sng">
                  <a:solidFill>
                    <a:srgbClr val="1F497D">
                      <a:lumMod val="5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Тему из букв</a:t>
            </a:r>
          </a:p>
          <a:p>
            <a:pPr algn="ctr"/>
            <a:r>
              <a:rPr lang="ru-RU" sz="4800" b="1" dirty="0" smtClean="0">
                <a:ln w="10541" cmpd="sng">
                  <a:solidFill>
                    <a:srgbClr val="1F497D">
                      <a:lumMod val="5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Ты сумей собери!</a:t>
            </a:r>
            <a:endParaRPr lang="ru-RU" sz="4800" b="1" dirty="0">
              <a:ln w="10541" cmpd="sng">
                <a:solidFill>
                  <a:srgbClr val="1F497D">
                    <a:lumMod val="5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Лыжник идет по лыжне со скоростью 5 м/с. За сколько секунд он пройдет 100м?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20с;   б)  500с;   в) 105с;   г) 95с.</a:t>
            </a:r>
          </a:p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Если периметр прямоугольника равен 64 см, то длина и ширина могут равняться: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1 см, 64 см;  б) 16 см, 4 см;  в) 15 см, 17 см;   г) 8 см, 8 см.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 Ширина прямоугольника равна 6 см, а его длина в 3 раз больше. Чему равен периметр прямоугольника?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30 см;     б)  108 см;   в) 16 см;     г) 48 см.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Какими могут быть стороны квадрата, периметр которого равен 200см?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по100  см;     б) по 50см;    в) по 2 дм;    г) по 25 см.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A566B-DB90-49E1-AA18-146A35555B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dirty="0" smtClean="0">
                <a:ln w="11430"/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dirty="0">
              <a:ln w="11430"/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5140" y="57148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Вариант-2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00034" y="2071678"/>
            <a:ext cx="1071570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572000" y="3214686"/>
            <a:ext cx="2214578" cy="7143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000628" y="4572008"/>
            <a:ext cx="164307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571736" y="5786454"/>
            <a:ext cx="164307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03465" y="3571900"/>
            <a:ext cx="2611939" cy="26431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1428736"/>
            <a:ext cx="8429684" cy="2428892"/>
          </a:xfrm>
        </p:spPr>
        <p:txBody>
          <a:bodyPr/>
          <a:lstStyle/>
          <a:p>
            <a:pPr algn="l"/>
            <a:r>
              <a:rPr lang="ru-RU" sz="3200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Стоимость (А)телеграммы вычисляют так:  за каждое слово (</a:t>
            </a:r>
            <a:r>
              <a:rPr lang="en-US" sz="3200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 платят 12 рублей плюс 15 рублей за услуги почты. </a:t>
            </a:r>
            <a:br>
              <a:rPr lang="ru-RU" sz="3200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Составьте формулу для вычисления</a:t>
            </a:r>
            <a:br>
              <a:rPr lang="ru-RU" sz="3200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стоимости телеграммы</a:t>
            </a:r>
            <a:endParaRPr lang="ru-RU" sz="320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357158" y="4286256"/>
            <a:ext cx="6143668" cy="1500198"/>
          </a:xfrm>
        </p:spPr>
        <p:txBody>
          <a:bodyPr/>
          <a:lstStyle/>
          <a:p>
            <a:pPr algn="l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«Выезжаем раздавать подарки </a:t>
            </a:r>
          </a:p>
          <a:p>
            <a:pPr algn="l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Ждите  гости </a:t>
            </a:r>
          </a:p>
          <a:p>
            <a:pPr algn="l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Дед Мороз Снегурочка»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1"/>
          </p:nvPr>
        </p:nvSpPr>
        <p:spPr>
          <a:xfrm>
            <a:off x="357158" y="500042"/>
            <a:ext cx="4395790" cy="5556271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Интерес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FFC000"/>
                </a:solidFill>
              </a:rPr>
              <a:t>    Удовлетворение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357166"/>
            <a:ext cx="4038600" cy="5699147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   Непонимание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accent1">
                    <a:lumMod val="10000"/>
                  </a:schemeClr>
                </a:solidFill>
              </a:rPr>
              <a:t>Безразличие </a:t>
            </a:r>
            <a:endParaRPr lang="ru-RU" b="1" dirty="0">
              <a:solidFill>
                <a:schemeClr val="accent1">
                  <a:lumMod val="1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466947"/>
            <a:ext cx="1428760" cy="14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3857628"/>
            <a:ext cx="1437580" cy="135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1500174"/>
            <a:ext cx="1357322" cy="1307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86446" y="3786190"/>
            <a:ext cx="1439476" cy="13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571604" y="214290"/>
            <a:ext cx="55007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8" y="1285861"/>
          <a:ext cx="7500989" cy="5072097"/>
        </p:xfrm>
        <a:graphic>
          <a:graphicData uri="http://schemas.openxmlformats.org/drawingml/2006/table">
            <a:tbl>
              <a:tblPr/>
              <a:tblGrid>
                <a:gridCol w="681409"/>
                <a:gridCol w="681409"/>
                <a:gridCol w="681409"/>
                <a:gridCol w="681409"/>
                <a:gridCol w="681409"/>
                <a:gridCol w="682324"/>
                <a:gridCol w="682324"/>
                <a:gridCol w="682324"/>
                <a:gridCol w="682324"/>
                <a:gridCol w="682324"/>
                <a:gridCol w="682324"/>
              </a:tblGrid>
              <a:tr h="755952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smtClean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ru-RU" sz="36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n>
                          <a:solidFill>
                            <a:srgbClr val="002060"/>
                          </a:solidFill>
                        </a:ln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n>
                          <a:solidFill>
                            <a:srgbClr val="002060"/>
                          </a:solidFill>
                        </a:ln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551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n>
                            <a:solidFill>
                              <a:srgbClr val="002060"/>
                            </a:solidFill>
                          </a:ln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n>
                          <a:solidFill>
                            <a:srgbClr val="002060"/>
                          </a:solidFill>
                        </a:ln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5251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2</a:t>
                      </a:r>
                      <a:endParaRPr lang="ru-RU" sz="36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25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3</a:t>
                      </a:r>
                      <a:endParaRPr lang="ru-RU" sz="36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n>
                          <a:solidFill>
                            <a:srgbClr val="002060"/>
                          </a:solidFill>
                        </a:ln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4551">
                <a:tc rowSpan="2"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4</a:t>
                      </a:r>
                      <a:endParaRPr lang="ru-RU" sz="36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n>
                            <a:solidFill>
                              <a:srgbClr val="002060"/>
                            </a:solidFill>
                          </a:ln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7549">
                <a:tc gridSpan="2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4000">
                        <a:ln>
                          <a:solidFill>
                            <a:srgbClr val="002060"/>
                          </a:solidFill>
                        </a:ln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smtClean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5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i="1" dirty="0" smtClean="0">
                        <a:ln>
                          <a:solidFill>
                            <a:srgbClr val="002060"/>
                          </a:solidFill>
                        </a:ln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n>
                          <a:solidFill>
                            <a:srgbClr val="002060"/>
                          </a:solidFill>
                        </a:ln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n>
                          <a:solidFill>
                            <a:srgbClr val="002060"/>
                          </a:solidFill>
                        </a:ln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899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n>
                            <a:solidFill>
                              <a:srgbClr val="002060"/>
                            </a:solidFill>
                          </a:ln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n>
                          <a:solidFill>
                            <a:srgbClr val="002060"/>
                          </a:solidFill>
                        </a:ln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8" y="1285859"/>
          <a:ext cx="7500989" cy="5072099"/>
        </p:xfrm>
        <a:graphic>
          <a:graphicData uri="http://schemas.openxmlformats.org/drawingml/2006/table">
            <a:tbl>
              <a:tblPr/>
              <a:tblGrid>
                <a:gridCol w="681409"/>
                <a:gridCol w="681409"/>
                <a:gridCol w="681409"/>
                <a:gridCol w="681409"/>
                <a:gridCol w="681409"/>
                <a:gridCol w="682324"/>
                <a:gridCol w="682324"/>
                <a:gridCol w="682324"/>
                <a:gridCol w="682324"/>
                <a:gridCol w="682324"/>
                <a:gridCol w="682324"/>
              </a:tblGrid>
              <a:tr h="75291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ц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ф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р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80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26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2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60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3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180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4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45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5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i="1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582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8" y="1285859"/>
          <a:ext cx="7500989" cy="5088593"/>
        </p:xfrm>
        <a:graphic>
          <a:graphicData uri="http://schemas.openxmlformats.org/drawingml/2006/table">
            <a:tbl>
              <a:tblPr/>
              <a:tblGrid>
                <a:gridCol w="681409"/>
                <a:gridCol w="681409"/>
                <a:gridCol w="681409"/>
                <a:gridCol w="681409"/>
                <a:gridCol w="681409"/>
                <a:gridCol w="682324"/>
                <a:gridCol w="682324"/>
                <a:gridCol w="682324"/>
                <a:gridCol w="682324"/>
                <a:gridCol w="682324"/>
                <a:gridCol w="682324"/>
              </a:tblGrid>
              <a:tr h="75594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ц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ф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р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54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4546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2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у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р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в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98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3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4546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4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754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5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i="1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898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8" y="1285859"/>
          <a:ext cx="7500989" cy="5088595"/>
        </p:xfrm>
        <a:graphic>
          <a:graphicData uri="http://schemas.openxmlformats.org/drawingml/2006/table">
            <a:tbl>
              <a:tblPr/>
              <a:tblGrid>
                <a:gridCol w="681409"/>
                <a:gridCol w="681409"/>
                <a:gridCol w="681409"/>
                <a:gridCol w="681409"/>
                <a:gridCol w="681409"/>
                <a:gridCol w="682324"/>
                <a:gridCol w="682324"/>
                <a:gridCol w="682324"/>
                <a:gridCol w="682324"/>
                <a:gridCol w="682324"/>
                <a:gridCol w="682324"/>
              </a:tblGrid>
              <a:tr h="755946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ц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ф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р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54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4546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2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у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р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в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98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3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с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у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м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м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4546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4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754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5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i="1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898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8" y="1285857"/>
          <a:ext cx="7500989" cy="5087171"/>
        </p:xfrm>
        <a:graphic>
          <a:graphicData uri="http://schemas.openxmlformats.org/drawingml/2006/table">
            <a:tbl>
              <a:tblPr/>
              <a:tblGrid>
                <a:gridCol w="681409"/>
                <a:gridCol w="681409"/>
                <a:gridCol w="681409"/>
                <a:gridCol w="681409"/>
                <a:gridCol w="681409"/>
                <a:gridCol w="682324"/>
                <a:gridCol w="682324"/>
                <a:gridCol w="682324"/>
                <a:gridCol w="682324"/>
                <a:gridCol w="682324"/>
                <a:gridCol w="682324"/>
              </a:tblGrid>
              <a:tr h="75751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ц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ф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р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969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5969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2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у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р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в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95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3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с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у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м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м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5969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4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к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у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б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909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5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i="1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062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8" y="1285859"/>
          <a:ext cx="7500989" cy="5088595"/>
        </p:xfrm>
        <a:graphic>
          <a:graphicData uri="http://schemas.openxmlformats.org/drawingml/2006/table">
            <a:tbl>
              <a:tblPr/>
              <a:tblGrid>
                <a:gridCol w="681409"/>
                <a:gridCol w="681409"/>
                <a:gridCol w="681409"/>
                <a:gridCol w="681409"/>
                <a:gridCol w="681409"/>
                <a:gridCol w="682324"/>
                <a:gridCol w="682324"/>
                <a:gridCol w="682324"/>
                <a:gridCol w="682324"/>
                <a:gridCol w="682324"/>
                <a:gridCol w="682324"/>
              </a:tblGrid>
              <a:tr h="755946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ц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ф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р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54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4546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2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у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р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в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98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3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с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у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м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м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4546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4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к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у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б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754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5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i="1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л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у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ч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898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8" y="1307559"/>
          <a:ext cx="7500989" cy="5071275"/>
        </p:xfrm>
        <a:graphic>
          <a:graphicData uri="http://schemas.openxmlformats.org/drawingml/2006/table">
            <a:tbl>
              <a:tblPr/>
              <a:tblGrid>
                <a:gridCol w="681409"/>
                <a:gridCol w="681409"/>
                <a:gridCol w="681409"/>
                <a:gridCol w="681409"/>
                <a:gridCol w="681409"/>
                <a:gridCol w="682324"/>
                <a:gridCol w="682324"/>
                <a:gridCol w="682324"/>
                <a:gridCol w="682324"/>
                <a:gridCol w="682324"/>
                <a:gridCol w="682324"/>
              </a:tblGrid>
              <a:tr h="75110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1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ц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ф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р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164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о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016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2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у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р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в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н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и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е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10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3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с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у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м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м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0164">
                <a:tc rowSpan="2"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4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к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у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б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FFFF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2758">
                <a:tc gridSpan="2"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400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dirty="0" smtClean="0">
                          <a:solidFill>
                            <a:srgbClr val="7030A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5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i="1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л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у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ч</a:t>
                      </a:r>
                      <a:endParaRPr lang="ru-RU" sz="4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393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4000">
                          <a:latin typeface="Century Schoolbook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i="1" dirty="0">
                          <a:solidFill>
                            <a:srgbClr val="FF0000"/>
                          </a:solidFill>
                          <a:latin typeface="Century Schoolbook" pitchFamily="18" charset="0"/>
                          <a:ea typeface="Calibri"/>
                          <a:cs typeface="Times New Roman"/>
                        </a:rPr>
                        <a:t>а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dirty="0" smtClean="0">
                        <a:latin typeface="Century Schoolbook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1051</Words>
  <Application>Microsoft Office PowerPoint</Application>
  <PresentationFormat>Экран (4:3)</PresentationFormat>
  <Paragraphs>262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Презентация4</vt:lpstr>
      <vt:lpstr>Формулы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Тест</vt:lpstr>
      <vt:lpstr>Тест</vt:lpstr>
      <vt:lpstr>Тест</vt:lpstr>
      <vt:lpstr>Тест</vt:lpstr>
      <vt:lpstr>Тест</vt:lpstr>
      <vt:lpstr>       Стоимость (А)телеграммы вычисляют так:  за каждое слово (n) платят 12 рублей плюс 15 рублей за услуги почты.        Составьте формулу для вычисления стоимости телеграммы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</dc:creator>
  <cp:lastModifiedBy>Виктор</cp:lastModifiedBy>
  <cp:revision>32</cp:revision>
  <dcterms:created xsi:type="dcterms:W3CDTF">2008-12-10T14:15:02Z</dcterms:created>
  <dcterms:modified xsi:type="dcterms:W3CDTF">2019-10-24T08:58:03Z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360349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