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38"/>
  </p:notesMasterIdLst>
  <p:sldIdLst>
    <p:sldId id="257" r:id="rId3"/>
    <p:sldId id="266" r:id="rId4"/>
    <p:sldId id="258" r:id="rId5"/>
    <p:sldId id="260" r:id="rId6"/>
    <p:sldId id="265" r:id="rId7"/>
    <p:sldId id="267" r:id="rId8"/>
    <p:sldId id="261" r:id="rId9"/>
    <p:sldId id="262" r:id="rId10"/>
    <p:sldId id="263" r:id="rId11"/>
    <p:sldId id="268" r:id="rId12"/>
    <p:sldId id="269" r:id="rId13"/>
    <p:sldId id="270" r:id="rId14"/>
    <p:sldId id="285" r:id="rId15"/>
    <p:sldId id="272" r:id="rId16"/>
    <p:sldId id="288" r:id="rId17"/>
    <p:sldId id="289" r:id="rId18"/>
    <p:sldId id="273" r:id="rId19"/>
    <p:sldId id="290" r:id="rId20"/>
    <p:sldId id="274" r:id="rId21"/>
    <p:sldId id="275" r:id="rId22"/>
    <p:sldId id="276" r:id="rId23"/>
    <p:sldId id="286" r:id="rId24"/>
    <p:sldId id="277" r:id="rId25"/>
    <p:sldId id="278" r:id="rId26"/>
    <p:sldId id="291" r:id="rId27"/>
    <p:sldId id="279" r:id="rId28"/>
    <p:sldId id="292" r:id="rId29"/>
    <p:sldId id="282" r:id="rId30"/>
    <p:sldId id="293" r:id="rId31"/>
    <p:sldId id="280" r:id="rId32"/>
    <p:sldId id="281" r:id="rId33"/>
    <p:sldId id="283" r:id="rId34"/>
    <p:sldId id="284" r:id="rId35"/>
    <p:sldId id="294" r:id="rId36"/>
    <p:sldId id="287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3" autoAdjust="0"/>
    <p:restoredTop sz="86380" autoAdjust="0"/>
  </p:normalViewPr>
  <p:slideViewPr>
    <p:cSldViewPr>
      <p:cViewPr varScale="1">
        <p:scale>
          <a:sx n="74" d="100"/>
          <a:sy n="74" d="100"/>
        </p:scale>
        <p:origin x="-10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51EA8-B797-4A0E-BAE5-A147D850F0A7}" type="datetimeFigureOut">
              <a:rPr lang="ru-RU" smtClean="0"/>
              <a:pPr/>
              <a:t>24.05.2013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8EA81-742C-49A2-A09B-A696097DAA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8EA81-742C-49A2-A09B-A696097DAAAB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8EA81-742C-49A2-A09B-A696097DAAA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ed282281618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82910" y="4643446"/>
            <a:ext cx="2161090" cy="2214554"/>
          </a:xfrm>
          <a:prstGeom prst="rect">
            <a:avLst/>
          </a:prstGeom>
        </p:spPr>
      </p:pic>
      <p:pic>
        <p:nvPicPr>
          <p:cNvPr id="7" name="Рисунок 6" descr="7bb2b8da8e3a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57554" cy="2910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ed282281618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19470" y="5500702"/>
            <a:ext cx="1324530" cy="13572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8" name="Рисунок 7" descr="7bb2b8da8e3a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565841" cy="13572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bb2b8da8e3a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7554" cy="2910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Рисунок 7" descr="fed282281618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82910" y="4643446"/>
            <a:ext cx="2161090" cy="22145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8" name="Рисунок 7" descr="fed282281618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19470" y="5500702"/>
            <a:ext cx="1324530" cy="1357298"/>
          </a:xfrm>
          <a:prstGeom prst="rect">
            <a:avLst/>
          </a:prstGeom>
        </p:spPr>
      </p:pic>
      <p:pic>
        <p:nvPicPr>
          <p:cNvPr id="9" name="Рисунок 8" descr="7bb2b8da8e3a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565841" cy="13572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0" name="Рисунок 9" descr="fed282281618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19470" y="5500702"/>
            <a:ext cx="1324530" cy="1357298"/>
          </a:xfrm>
          <a:prstGeom prst="rect">
            <a:avLst/>
          </a:prstGeom>
        </p:spPr>
      </p:pic>
      <p:pic>
        <p:nvPicPr>
          <p:cNvPr id="11" name="Рисунок 10" descr="7bb2b8da8e3a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565841" cy="13572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bb2b8da8e3a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7554" cy="2910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pic>
        <p:nvPicPr>
          <p:cNvPr id="7" name="Рисунок 6" descr="fed282281618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82910" y="4643446"/>
            <a:ext cx="2161090" cy="22145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7bb2b8da8e3a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7554" cy="2910385"/>
          </a:xfrm>
          <a:prstGeom prst="rect">
            <a:avLst/>
          </a:prstGeom>
        </p:spPr>
      </p:pic>
      <p:pic>
        <p:nvPicPr>
          <p:cNvPr id="6" name="Рисунок 5" descr="fed282281618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82910" y="4643446"/>
            <a:ext cx="2161090" cy="22145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7bb2b8da8e3a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565841" cy="13572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Рисунок 7" descr="fed282281618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819470" y="5500702"/>
            <a:ext cx="1324530" cy="135729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7bb2b8da8e3a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357554" cy="2910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9" name="Рисунок 8" descr="fed282281618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82910" y="4643446"/>
            <a:ext cx="2161090" cy="2214554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157192"/>
            <a:ext cx="7560840" cy="11967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655549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ПРОЩАНИЕ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С </a:t>
            </a:r>
          </a:p>
          <a:p>
            <a:pPr algn="ctr"/>
            <a:r>
              <a:rPr lang="ru-RU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АЗБУКОЙ</a:t>
            </a:r>
            <a:endParaRPr lang="ru-RU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читель\Pictures\букварь Фёдо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4608512" cy="4680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220072" y="620688"/>
            <a:ext cx="37444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Аз, Буки, Веди – были соседи</a:t>
            </a:r>
          </a:p>
          <a:p>
            <a:r>
              <a:rPr lang="ru-RU" sz="3200" dirty="0" smtClean="0">
                <a:latin typeface="Monotype Corsiva" pitchFamily="66" charset="0"/>
              </a:rPr>
              <a:t>Глагол и Добро, Ять, Зело – </a:t>
            </a:r>
          </a:p>
          <a:p>
            <a:r>
              <a:rPr lang="ru-RU" sz="3200" dirty="0" smtClean="0">
                <a:latin typeface="Monotype Corsiva" pitchFamily="66" charset="0"/>
              </a:rPr>
              <a:t>В нём дружно жили не тужили,</a:t>
            </a:r>
          </a:p>
          <a:p>
            <a:r>
              <a:rPr lang="ru-RU" sz="3200" dirty="0" smtClean="0">
                <a:latin typeface="Monotype Corsiva" pitchFamily="66" charset="0"/>
              </a:rPr>
              <a:t>Четыре века уж прошло.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mage9_bi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268760"/>
            <a:ext cx="2358416" cy="3172757"/>
          </a:xfrm>
          <a:prstGeom prst="rect">
            <a:avLst/>
          </a:prstGeom>
        </p:spPr>
      </p:pic>
      <p:pic>
        <p:nvPicPr>
          <p:cNvPr id="3" name="Содержимое 3" descr="mage16_bi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212976"/>
            <a:ext cx="2291134" cy="31145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64088" y="620688"/>
            <a:ext cx="3779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А потом учил он сам </a:t>
            </a:r>
          </a:p>
          <a:p>
            <a:r>
              <a:rPr lang="ru-RU" sz="3200" dirty="0" smtClean="0">
                <a:latin typeface="Monotype Corsiva" pitchFamily="66" charset="0"/>
              </a:rPr>
              <a:t>Наших пап и наших мам,</a:t>
            </a:r>
          </a:p>
          <a:p>
            <a:r>
              <a:rPr lang="ru-RU" sz="3200" dirty="0" smtClean="0">
                <a:latin typeface="Monotype Corsiva" pitchFamily="66" charset="0"/>
              </a:rPr>
              <a:t>Бабушек и дедушек,</a:t>
            </a:r>
          </a:p>
          <a:p>
            <a:r>
              <a:rPr lang="ru-RU" sz="3200" dirty="0" smtClean="0">
                <a:latin typeface="Monotype Corsiva" pitchFamily="66" charset="0"/>
              </a:rPr>
              <a:t>Соседей и соседушек.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073.JPG"/>
          <p:cNvPicPr>
            <a:picLocks noChangeAspect="1"/>
          </p:cNvPicPr>
          <p:nvPr/>
        </p:nvPicPr>
        <p:blipFill>
          <a:blip r:embed="rId2" cstate="print"/>
          <a:srcRect l="2410" t="17671" r="9638"/>
          <a:stretch>
            <a:fillRect/>
          </a:stretch>
        </p:blipFill>
        <p:spPr>
          <a:xfrm>
            <a:off x="3275856" y="764704"/>
            <a:ext cx="5532587" cy="3666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835696" y="4941168"/>
            <a:ext cx="52934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Ну а мы с ней в первый раз</a:t>
            </a:r>
          </a:p>
          <a:p>
            <a:r>
              <a:rPr lang="ru-RU" sz="3200" dirty="0" smtClean="0">
                <a:latin typeface="Monotype Corsiva" pitchFamily="66" charset="0"/>
              </a:rPr>
              <a:t>Встретились, придя в наш класс.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276872"/>
            <a:ext cx="5112568" cy="1440160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Парад букв.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Pictures\буква А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-18000" contrast="47000"/>
          </a:blip>
          <a:srcRect/>
          <a:stretch>
            <a:fillRect/>
          </a:stretch>
        </p:blipFill>
        <p:spPr bwMode="auto">
          <a:xfrm>
            <a:off x="3995936" y="188640"/>
            <a:ext cx="3143250" cy="4572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4149081"/>
            <a:ext cx="51874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Буква А – </a:t>
            </a:r>
          </a:p>
          <a:p>
            <a:r>
              <a:rPr lang="ru-RU" sz="3200" dirty="0" smtClean="0">
                <a:latin typeface="Monotype Corsiva" pitchFamily="66" charset="0"/>
              </a:rPr>
              <a:t>Алфавита голова.</a:t>
            </a:r>
          </a:p>
          <a:p>
            <a:r>
              <a:rPr lang="ru-RU" sz="3200" dirty="0" smtClean="0">
                <a:latin typeface="Monotype Corsiva" pitchFamily="66" charset="0"/>
              </a:rPr>
              <a:t>Знает Вова, знает Света,</a:t>
            </a:r>
          </a:p>
          <a:p>
            <a:r>
              <a:rPr lang="ru-RU" sz="3200" dirty="0" smtClean="0">
                <a:latin typeface="Monotype Corsiva" pitchFamily="66" charset="0"/>
              </a:rPr>
              <a:t>А похожа на ракету.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1143" y="692696"/>
            <a:ext cx="295502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5294" y="908720"/>
            <a:ext cx="3215561" cy="30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67544" y="4221088"/>
            <a:ext cx="5546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 – ватрушка, Б – баранка,</a:t>
            </a:r>
          </a:p>
          <a:p>
            <a:r>
              <a:rPr lang="ru-RU" sz="3200" dirty="0" smtClean="0">
                <a:latin typeface="Monotype Corsiva" pitchFamily="66" charset="0"/>
              </a:rPr>
              <a:t>Это пекарь спозаранку</a:t>
            </a:r>
          </a:p>
          <a:p>
            <a:r>
              <a:rPr lang="ru-RU" sz="3200" dirty="0" smtClean="0">
                <a:latin typeface="Monotype Corsiva" pitchFamily="66" charset="0"/>
              </a:rPr>
              <a:t>Выпекает в жаркой печке</a:t>
            </a:r>
          </a:p>
          <a:p>
            <a:r>
              <a:rPr lang="ru-RU" sz="3200" dirty="0" smtClean="0">
                <a:latin typeface="Monotype Corsiva" pitchFamily="66" charset="0"/>
              </a:rPr>
              <a:t>Булки, бублики, колечки.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6434" y="188640"/>
            <a:ext cx="3747566" cy="374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76672"/>
            <a:ext cx="3629386" cy="3437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1560" y="4077072"/>
            <a:ext cx="56689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Где? Когда? Всегда мы любим, </a:t>
            </a:r>
          </a:p>
          <a:p>
            <a:r>
              <a:rPr lang="ru-RU" sz="3200" dirty="0" smtClean="0">
                <a:latin typeface="Monotype Corsiva" pitchFamily="66" charset="0"/>
              </a:rPr>
              <a:t>Задавать вопросы людям.</a:t>
            </a:r>
          </a:p>
          <a:p>
            <a:r>
              <a:rPr lang="ru-RU" sz="3200" dirty="0" smtClean="0">
                <a:latin typeface="Monotype Corsiva" pitchFamily="66" charset="0"/>
              </a:rPr>
              <a:t>Год за годом, день за днём</a:t>
            </a:r>
          </a:p>
          <a:p>
            <a:r>
              <a:rPr lang="ru-RU" sz="3200" dirty="0" smtClean="0">
                <a:latin typeface="Monotype Corsiva" pitchFamily="66" charset="0"/>
              </a:rPr>
              <a:t>Г и Д -  друзья во всём.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учитель\Pictures\буква 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88640"/>
            <a:ext cx="5976664" cy="410445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4509120"/>
            <a:ext cx="532967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Если енот в ежевику полез,</a:t>
            </a:r>
          </a:p>
          <a:p>
            <a:r>
              <a:rPr lang="ru-RU" sz="3200" dirty="0" smtClean="0">
                <a:latin typeface="Monotype Corsiva" pitchFamily="66" charset="0"/>
              </a:rPr>
              <a:t>Еле спасём от иголок его.</a:t>
            </a:r>
          </a:p>
          <a:p>
            <a:r>
              <a:rPr lang="ru-RU" sz="3200" dirty="0" smtClean="0">
                <a:latin typeface="Monotype Corsiva" pitchFamily="66" charset="0"/>
              </a:rPr>
              <a:t>Ежели ёж в ежевику полез,</a:t>
            </a:r>
          </a:p>
          <a:p>
            <a:r>
              <a:rPr lang="ru-RU" sz="3200" dirty="0" smtClean="0">
                <a:latin typeface="Monotype Corsiva" pitchFamily="66" charset="0"/>
              </a:rPr>
              <a:t>То неизвестно ещё – кто кого.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404664"/>
            <a:ext cx="12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7030A0"/>
                </a:solidFill>
              </a:rPr>
              <a:t>Ёё</a:t>
            </a:r>
            <a:endParaRPr lang="ru-RU" sz="6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980728"/>
            <a:ext cx="4488606" cy="307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76672"/>
            <a:ext cx="3261023" cy="326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3568" y="4293096"/>
            <a:ext cx="63797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Ж – </a:t>
            </a:r>
            <a:r>
              <a:rPr lang="ru-RU" sz="3200" dirty="0" err="1" smtClean="0">
                <a:latin typeface="Monotype Corsiva" pitchFamily="66" charset="0"/>
              </a:rPr>
              <a:t>ж</a:t>
            </a:r>
            <a:r>
              <a:rPr lang="ru-RU" sz="3200" dirty="0" smtClean="0">
                <a:latin typeface="Monotype Corsiva" pitchFamily="66" charset="0"/>
              </a:rPr>
              <a:t> – </a:t>
            </a:r>
            <a:r>
              <a:rPr lang="ru-RU" sz="3200" dirty="0" err="1" smtClean="0">
                <a:latin typeface="Monotype Corsiva" pitchFamily="66" charset="0"/>
              </a:rPr>
              <a:t>ж</a:t>
            </a:r>
            <a:r>
              <a:rPr lang="ru-RU" sz="3200" dirty="0" smtClean="0">
                <a:latin typeface="Monotype Corsiva" pitchFamily="66" charset="0"/>
              </a:rPr>
              <a:t> – жужжит бедняжка жук :</a:t>
            </a:r>
          </a:p>
          <a:p>
            <a:r>
              <a:rPr lang="ru-RU" sz="3200" dirty="0" smtClean="0">
                <a:latin typeface="Monotype Corsiva" pitchFamily="66" charset="0"/>
              </a:rPr>
              <a:t>В сеть поймал его паук.</a:t>
            </a:r>
          </a:p>
          <a:p>
            <a:r>
              <a:rPr lang="ru-RU" sz="3200" dirty="0" smtClean="0">
                <a:latin typeface="Monotype Corsiva" pitchFamily="66" charset="0"/>
              </a:rPr>
              <a:t>З –</a:t>
            </a:r>
            <a:r>
              <a:rPr lang="ru-RU" sz="3200" dirty="0" err="1" smtClean="0">
                <a:latin typeface="Monotype Corsiva" pitchFamily="66" charset="0"/>
              </a:rPr>
              <a:t>з</a:t>
            </a:r>
            <a:r>
              <a:rPr lang="ru-RU" sz="3200" dirty="0" smtClean="0">
                <a:latin typeface="Monotype Corsiva" pitchFamily="66" charset="0"/>
              </a:rPr>
              <a:t> – </a:t>
            </a:r>
            <a:r>
              <a:rPr lang="ru-RU" sz="3200" dirty="0" err="1" smtClean="0">
                <a:latin typeface="Monotype Corsiva" pitchFamily="66" charset="0"/>
              </a:rPr>
              <a:t>з</a:t>
            </a:r>
            <a:r>
              <a:rPr lang="ru-RU" sz="3200" dirty="0" smtClean="0">
                <a:latin typeface="Monotype Corsiva" pitchFamily="66" charset="0"/>
              </a:rPr>
              <a:t> –запел комар сердито,</a:t>
            </a:r>
          </a:p>
          <a:p>
            <a:r>
              <a:rPr lang="ru-RU" sz="3200" dirty="0" smtClean="0">
                <a:latin typeface="Monotype Corsiva" pitchFamily="66" charset="0"/>
              </a:rPr>
              <a:t>Он задаст сейчас бандиту.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2824" r="3156" b="33395"/>
          <a:stretch>
            <a:fillRect/>
          </a:stretch>
        </p:blipFill>
        <p:spPr bwMode="auto">
          <a:xfrm>
            <a:off x="4572000" y="1052736"/>
            <a:ext cx="3501807" cy="38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67544" y="4221088"/>
            <a:ext cx="52435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На калитку посмотри :</a:t>
            </a:r>
          </a:p>
          <a:p>
            <a:r>
              <a:rPr lang="ru-RU" sz="3200" dirty="0" smtClean="0">
                <a:latin typeface="Monotype Corsiva" pitchFamily="66" charset="0"/>
              </a:rPr>
              <a:t>Чем она не буква И ?</a:t>
            </a:r>
          </a:p>
          <a:p>
            <a:r>
              <a:rPr lang="ru-RU" sz="3200" dirty="0" smtClean="0">
                <a:latin typeface="Monotype Corsiva" pitchFamily="66" charset="0"/>
              </a:rPr>
              <a:t>Между двух прямых досок</a:t>
            </a:r>
          </a:p>
          <a:p>
            <a:r>
              <a:rPr lang="ru-RU" sz="3200" dirty="0" smtClean="0">
                <a:latin typeface="Monotype Corsiva" pitchFamily="66" charset="0"/>
              </a:rPr>
              <a:t>Одна легла наискосок.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3312000" cy="2484000"/>
          </a:xfrm>
          <a:prstGeom prst="rect">
            <a:avLst/>
          </a:prstGeom>
          <a:ln w="152400" cmpd="sng">
            <a:solidFill>
              <a:srgbClr val="FFFF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 descr="DSC00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340768"/>
            <a:ext cx="3373688" cy="2530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DSC004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4005064"/>
            <a:ext cx="3552000" cy="26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347864" y="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Мы сегодня очень рады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Всех приветствовать гостей.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учитель\Pictures\букв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04664"/>
            <a:ext cx="5040560" cy="345638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4221088"/>
            <a:ext cx="532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Букву Й зовут « И кратким».</a:t>
            </a:r>
          </a:p>
          <a:p>
            <a:r>
              <a:rPr lang="ru-RU" sz="3200" dirty="0" smtClean="0">
                <a:latin typeface="Monotype Corsiva" pitchFamily="66" charset="0"/>
              </a:rPr>
              <a:t>Й, как и, в твоей тетрадке.</a:t>
            </a:r>
          </a:p>
          <a:p>
            <a:r>
              <a:rPr lang="ru-RU" sz="3200" dirty="0" smtClean="0">
                <a:latin typeface="Monotype Corsiva" pitchFamily="66" charset="0"/>
              </a:rPr>
              <a:t>Чтобы Й не спутать с И,</a:t>
            </a:r>
          </a:p>
          <a:p>
            <a:r>
              <a:rPr lang="ru-RU" sz="3200" dirty="0" smtClean="0">
                <a:latin typeface="Monotype Corsiva" pitchFamily="66" charset="0"/>
              </a:rPr>
              <a:t>Сверху галочку пиши.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ва 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196752"/>
            <a:ext cx="4968552" cy="342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35696" y="4869160"/>
            <a:ext cx="40324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Это -  Ж, а это – К :</a:t>
            </a:r>
          </a:p>
          <a:p>
            <a:r>
              <a:rPr lang="ru-RU" sz="3200" dirty="0" smtClean="0">
                <a:latin typeface="Monotype Corsiva" pitchFamily="66" charset="0"/>
              </a:rPr>
              <a:t>Целый жук</a:t>
            </a:r>
          </a:p>
          <a:p>
            <a:r>
              <a:rPr lang="ru-RU" sz="3200" dirty="0" smtClean="0">
                <a:latin typeface="Monotype Corsiva" pitchFamily="66" charset="0"/>
              </a:rPr>
              <a:t>И полжука.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337" t="1839" r="50524" b="28267"/>
          <a:stretch>
            <a:fillRect/>
          </a:stretch>
        </p:blipFill>
        <p:spPr bwMode="auto">
          <a:xfrm>
            <a:off x="4067944" y="188640"/>
            <a:ext cx="41044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1560" y="4941168"/>
            <a:ext cx="41713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Алфавит продолжит наш</a:t>
            </a:r>
          </a:p>
          <a:p>
            <a:r>
              <a:rPr lang="ru-RU" sz="3200" dirty="0" smtClean="0">
                <a:latin typeface="Monotype Corsiva" pitchFamily="66" charset="0"/>
              </a:rPr>
              <a:t>Буква Л – лесной шалаш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\Рабочий стол\Сканированное\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76672"/>
            <a:ext cx="4248472" cy="3446873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283968" y="332656"/>
            <a:ext cx="15317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00B050"/>
                </a:solidFill>
                <a:latin typeface="Arial Black" pitchFamily="34" charset="0"/>
              </a:rPr>
              <a:t>Н</a:t>
            </a:r>
            <a:endParaRPr lang="ru-RU" sz="8800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365104"/>
            <a:ext cx="6196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М и Н найдёшь в малине,</a:t>
            </a:r>
          </a:p>
          <a:p>
            <a:r>
              <a:rPr lang="ru-RU" sz="3200" dirty="0" smtClean="0">
                <a:latin typeface="Monotype Corsiva" pitchFamily="66" charset="0"/>
              </a:rPr>
              <a:t>В мине, в манке, в магазине.</a:t>
            </a:r>
          </a:p>
          <a:p>
            <a:r>
              <a:rPr lang="ru-RU" sz="3200" dirty="0" smtClean="0">
                <a:latin typeface="Monotype Corsiva" pitchFamily="66" charset="0"/>
              </a:rPr>
              <a:t>Много слов -  известно всем – </a:t>
            </a:r>
          </a:p>
          <a:p>
            <a:r>
              <a:rPr lang="ru-RU" sz="3200" dirty="0" smtClean="0">
                <a:latin typeface="Monotype Corsiva" pitchFamily="66" charset="0"/>
              </a:rPr>
              <a:t>Не сказать без М и Н.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ва О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980728"/>
            <a:ext cx="4017988" cy="3854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640" y="5085184"/>
            <a:ext cx="3745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Посмотри на колесо</a:t>
            </a:r>
          </a:p>
          <a:p>
            <a:r>
              <a:rPr lang="ru-RU" sz="3200" dirty="0" smtClean="0">
                <a:latin typeface="Monotype Corsiva" pitchFamily="66" charset="0"/>
              </a:rPr>
              <a:t>И увидишь букву О.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692696"/>
            <a:ext cx="3329266" cy="358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20688"/>
            <a:ext cx="3343318" cy="338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1560" y="4221088"/>
            <a:ext cx="57118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Мы соседи в алфавите</a:t>
            </a:r>
          </a:p>
          <a:p>
            <a:r>
              <a:rPr lang="ru-RU" sz="3200" dirty="0" smtClean="0">
                <a:latin typeface="Monotype Corsiva" pitchFamily="66" charset="0"/>
              </a:rPr>
              <a:t>Как красивы, посмотрите.</a:t>
            </a:r>
          </a:p>
          <a:p>
            <a:r>
              <a:rPr lang="ru-RU" sz="3200" dirty="0" smtClean="0">
                <a:latin typeface="Monotype Corsiva" pitchFamily="66" charset="0"/>
              </a:rPr>
              <a:t>На двоих у нас три ножки,</a:t>
            </a:r>
          </a:p>
          <a:p>
            <a:r>
              <a:rPr lang="ru-RU" sz="3200" dirty="0" smtClean="0">
                <a:latin typeface="Monotype Corsiva" pitchFamily="66" charset="0"/>
              </a:rPr>
              <a:t>Где купить для них сапожки ?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ва Т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052736"/>
            <a:ext cx="340020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99592" y="4725144"/>
            <a:ext cx="4389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Буква Т стоит на крыше :</a:t>
            </a:r>
          </a:p>
          <a:p>
            <a:r>
              <a:rPr lang="ru-RU" sz="3200" dirty="0" smtClean="0">
                <a:latin typeface="Monotype Corsiva" pitchFamily="66" charset="0"/>
              </a:rPr>
              <a:t>Телевизор в доме есть.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50169" b="30991"/>
          <a:stretch>
            <a:fillRect/>
          </a:stretch>
        </p:blipFill>
        <p:spPr bwMode="auto">
          <a:xfrm>
            <a:off x="3131840" y="404664"/>
            <a:ext cx="228870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99592" y="3717032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Полумесяц  в небе тёмном</a:t>
            </a:r>
          </a:p>
          <a:p>
            <a:r>
              <a:rPr lang="ru-RU" sz="3200" dirty="0" smtClean="0">
                <a:latin typeface="Monotype Corsiva" pitchFamily="66" charset="0"/>
              </a:rPr>
              <a:t>Буквой С повис над домом.</a:t>
            </a:r>
          </a:p>
          <a:p>
            <a:endParaRPr lang="ru-RU" sz="3200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48680"/>
            <a:ext cx="4646649" cy="482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39552" y="4005064"/>
            <a:ext cx="45365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Удобная буква !</a:t>
            </a:r>
          </a:p>
          <a:p>
            <a:r>
              <a:rPr lang="ru-RU" sz="3200" dirty="0" smtClean="0">
                <a:latin typeface="Monotype Corsiva" pitchFamily="66" charset="0"/>
              </a:rPr>
              <a:t>Удобно в ней то,</a:t>
            </a:r>
          </a:p>
          <a:p>
            <a:r>
              <a:rPr lang="ru-RU" sz="3200" dirty="0" smtClean="0">
                <a:latin typeface="Monotype Corsiva" pitchFamily="66" charset="0"/>
              </a:rPr>
              <a:t>Что можно на букву</a:t>
            </a:r>
          </a:p>
          <a:p>
            <a:r>
              <a:rPr lang="ru-RU" sz="3200" dirty="0" smtClean="0">
                <a:latin typeface="Monotype Corsiva" pitchFamily="66" charset="0"/>
              </a:rPr>
              <a:t>Повесить пальто.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ва Ф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6"/>
            <a:ext cx="3605560" cy="392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23728" y="5157192"/>
            <a:ext cx="50610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Ф – фырчит всегда, как филин,</a:t>
            </a:r>
          </a:p>
          <a:p>
            <a:r>
              <a:rPr lang="ru-RU" sz="3200" dirty="0" smtClean="0">
                <a:latin typeface="Monotype Corsiva" pitchFamily="66" charset="0"/>
              </a:rPr>
              <a:t>Х – хохочет простофилей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Буква Х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340768"/>
            <a:ext cx="295232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836712"/>
            <a:ext cx="3277890" cy="341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980728"/>
            <a:ext cx="3358690" cy="331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39552" y="4365104"/>
            <a:ext cx="45953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Вы узнали Ц и Ч ?</a:t>
            </a:r>
          </a:p>
          <a:p>
            <a:r>
              <a:rPr lang="ru-RU" sz="3200" dirty="0" smtClean="0">
                <a:latin typeface="Monotype Corsiva" pitchFamily="66" charset="0"/>
              </a:rPr>
              <a:t>Мы примчались на мяче.</a:t>
            </a:r>
          </a:p>
          <a:p>
            <a:r>
              <a:rPr lang="ru-RU" sz="3200" dirty="0" smtClean="0">
                <a:latin typeface="Monotype Corsiva" pitchFamily="66" charset="0"/>
              </a:rPr>
              <a:t>Цапля, чайка и циркач</a:t>
            </a:r>
          </a:p>
          <a:p>
            <a:r>
              <a:rPr lang="ru-RU" sz="3200" dirty="0" smtClean="0">
                <a:latin typeface="Monotype Corsiva" pitchFamily="66" charset="0"/>
              </a:rPr>
              <a:t>Тоже любят игры в мяч.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068960"/>
            <a:ext cx="1243955" cy="124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3888000" cy="2916000"/>
          </a:xfrm>
          <a:prstGeom prst="ellipse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3" name="Рисунок 2" descr="DSC00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2276872"/>
            <a:ext cx="4176000" cy="3132000"/>
          </a:xfrm>
          <a:prstGeom prst="star24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3059832" y="908720"/>
            <a:ext cx="5256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Первый класс, первый класс</a:t>
            </a:r>
            <a:b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Пригласил на праздник   вас.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3204" r="2712" b="33089"/>
          <a:stretch>
            <a:fillRect/>
          </a:stretch>
        </p:blipFill>
        <p:spPr bwMode="auto">
          <a:xfrm>
            <a:off x="1547664" y="1628800"/>
            <a:ext cx="208823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13_sch_sch.jpg"/>
          <p:cNvPicPr>
            <a:picLocks noChangeAspect="1"/>
          </p:cNvPicPr>
          <p:nvPr/>
        </p:nvPicPr>
        <p:blipFill>
          <a:blip r:embed="rId2" cstate="print"/>
          <a:srcRect l="3029" r="53048" b="37500"/>
          <a:stretch>
            <a:fillRect/>
          </a:stretch>
        </p:blipFill>
        <p:spPr>
          <a:xfrm>
            <a:off x="5796136" y="3789040"/>
            <a:ext cx="2088232" cy="2160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1916832"/>
            <a:ext cx="50554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Ш и Щ – родные сёстры,</a:t>
            </a:r>
          </a:p>
          <a:p>
            <a:r>
              <a:rPr lang="ru-RU" sz="3200" dirty="0" smtClean="0">
                <a:latin typeface="Monotype Corsiva" pitchFamily="66" charset="0"/>
              </a:rPr>
              <a:t>Различать их очень просто :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75656" y="4725144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Носит Щ всегда с собой</a:t>
            </a:r>
          </a:p>
          <a:p>
            <a:r>
              <a:rPr lang="ru-RU" sz="3200" dirty="0" smtClean="0">
                <a:latin typeface="Monotype Corsiva" pitchFamily="66" charset="0"/>
              </a:rPr>
              <a:t>Этот хвостик небольшой.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к\Рабочий стол\Сканированное\36.jpeg"/>
          <p:cNvPicPr>
            <a:picLocks noChangeAspect="1" noChangeArrowheads="1"/>
          </p:cNvPicPr>
          <p:nvPr/>
        </p:nvPicPr>
        <p:blipFill>
          <a:blip r:embed="rId2" cstate="print"/>
          <a:srcRect t="9414"/>
          <a:stretch>
            <a:fillRect/>
          </a:stretch>
        </p:blipFill>
        <p:spPr bwMode="auto">
          <a:xfrm>
            <a:off x="3563888" y="476672"/>
            <a:ext cx="5206597" cy="35280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043608" y="4653136"/>
            <a:ext cx="39036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Эхо слышно тут и там,</a:t>
            </a:r>
          </a:p>
          <a:p>
            <a:r>
              <a:rPr lang="ru-RU" sz="3200" dirty="0" smtClean="0">
                <a:latin typeface="Monotype Corsiva" pitchFamily="66" charset="0"/>
              </a:rPr>
              <a:t>Эхо ходит по горам.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уква Ю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620688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83568" y="4509120"/>
            <a:ext cx="6366509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Чтобы О не укатилось,</a:t>
            </a:r>
          </a:p>
          <a:p>
            <a:r>
              <a:rPr lang="ru-RU" sz="3200" dirty="0" smtClean="0">
                <a:latin typeface="Monotype Corsiva" pitchFamily="66" charset="0"/>
              </a:rPr>
              <a:t>Крепко к столбику прибью.</a:t>
            </a:r>
          </a:p>
          <a:p>
            <a:r>
              <a:rPr lang="ru-RU" sz="3200" dirty="0" smtClean="0">
                <a:latin typeface="Monotype Corsiva" pitchFamily="66" charset="0"/>
              </a:rPr>
              <a:t>Ой, смотрите, что случилось :</a:t>
            </a:r>
          </a:p>
          <a:p>
            <a:r>
              <a:rPr lang="ru-RU" sz="3200" dirty="0" smtClean="0">
                <a:latin typeface="Monotype Corsiva" pitchFamily="66" charset="0"/>
              </a:rPr>
              <a:t>Получилась… буква Ю.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692" t="2857"/>
          <a:stretch>
            <a:fillRect/>
          </a:stretch>
        </p:blipFill>
        <p:spPr bwMode="auto">
          <a:xfrm>
            <a:off x="4499992" y="332656"/>
            <a:ext cx="345638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1520" y="4293096"/>
            <a:ext cx="537712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Я сказала про себя :</a:t>
            </a:r>
          </a:p>
          <a:p>
            <a:pPr>
              <a:buFontTx/>
              <a:buChar char="-"/>
            </a:pPr>
            <a:r>
              <a:rPr lang="ru-RU" sz="3200" dirty="0" smtClean="0">
                <a:latin typeface="Monotype Corsiva" pitchFamily="66" charset="0"/>
              </a:rPr>
              <a:t>Хоккеист известный я.</a:t>
            </a:r>
          </a:p>
          <a:p>
            <a:r>
              <a:rPr lang="ru-RU" sz="3200" dirty="0" smtClean="0">
                <a:latin typeface="Monotype Corsiva" pitchFamily="66" charset="0"/>
              </a:rPr>
              <a:t>Шайба прямо в цель летит.</a:t>
            </a:r>
          </a:p>
          <a:p>
            <a:r>
              <a:rPr lang="ru-RU" sz="3200" dirty="0" smtClean="0">
                <a:latin typeface="Monotype Corsiva" pitchFamily="66" charset="0"/>
              </a:rPr>
              <a:t>Гол! Закончен алфавит!</a:t>
            </a:r>
            <a:endParaRPr lang="ru-RU" sz="32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072" y="764704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Б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У</a:t>
            </a:r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Д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Е</a:t>
            </a:r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М</a:t>
            </a:r>
            <a:endParaRPr lang="ru-RU" sz="66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5816" y="2564904"/>
            <a:ext cx="3528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ВС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Е</a:t>
            </a:r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ГД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А</a:t>
            </a:r>
            <a:endParaRPr lang="ru-RU" sz="6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653136"/>
            <a:ext cx="54017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ВМ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Е</a:t>
            </a:r>
            <a:r>
              <a:rPr lang="ru-RU" sz="6600" dirty="0" smtClean="0">
                <a:solidFill>
                  <a:srgbClr val="0070C0"/>
                </a:solidFill>
                <a:latin typeface="Monotype Corsiva" pitchFamily="66" charset="0"/>
              </a:rPr>
              <a:t>СТ</a:t>
            </a:r>
            <a:r>
              <a:rPr lang="ru-RU" sz="6600" dirty="0" smtClean="0">
                <a:solidFill>
                  <a:srgbClr val="FF0000"/>
                </a:solidFill>
                <a:latin typeface="Monotype Corsiva" pitchFamily="66" charset="0"/>
              </a:rPr>
              <a:t>Е</a:t>
            </a:r>
            <a:r>
              <a:rPr lang="ru-RU" sz="6600" dirty="0" smtClean="0">
                <a:latin typeface="Monotype Corsiva" pitchFamily="66" charset="0"/>
              </a:rPr>
              <a:t> !</a:t>
            </a:r>
            <a:endParaRPr lang="ru-RU" sz="66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645024"/>
            <a:ext cx="436529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До свиданья! До свиданья!</a:t>
            </a:r>
          </a:p>
          <a:p>
            <a:r>
              <a:rPr lang="ru-RU" sz="3200" dirty="0" smtClean="0">
                <a:latin typeface="Monotype Corsiva" pitchFamily="66" charset="0"/>
              </a:rPr>
              <a:t>А на следующий год,</a:t>
            </a:r>
          </a:p>
          <a:p>
            <a:r>
              <a:rPr lang="ru-RU" sz="3200" dirty="0" smtClean="0">
                <a:latin typeface="Monotype Corsiva" pitchFamily="66" charset="0"/>
              </a:rPr>
              <a:t>Наша Азбука научит</a:t>
            </a:r>
          </a:p>
          <a:p>
            <a:r>
              <a:rPr lang="ru-RU" sz="3200" dirty="0" smtClean="0">
                <a:latin typeface="Monotype Corsiva" pitchFamily="66" charset="0"/>
              </a:rPr>
              <a:t>Тех, кто в 1 класс придёт.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3" name="Рисунок 2" descr="DSC0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4716015" cy="3537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0000" endA="300" endPos="90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412776"/>
            <a:ext cx="5232000" cy="392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47664" y="5373216"/>
            <a:ext cx="46438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Первый класс – это первый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задорный звонок.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301208"/>
            <a:ext cx="5486400" cy="804862"/>
          </a:xfrm>
        </p:spPr>
        <p:txBody>
          <a:bodyPr>
            <a:noAutofit/>
          </a:bodyPr>
          <a:lstStyle/>
          <a:p>
            <a:r>
              <a:rPr lang="ru-RU" sz="3200" b="0" dirty="0" smtClean="0">
                <a:latin typeface="Monotype Corsiva" pitchFamily="66" charset="0"/>
              </a:rPr>
              <a:t>Первый</a:t>
            </a:r>
            <a:r>
              <a:rPr lang="ru-RU" sz="3200" dirty="0" smtClean="0">
                <a:latin typeface="Monotype Corsiva" pitchFamily="66" charset="0"/>
              </a:rPr>
              <a:t> </a:t>
            </a:r>
            <a:r>
              <a:rPr lang="ru-RU" sz="3200" b="0" dirty="0" smtClean="0">
                <a:latin typeface="Monotype Corsiva" pitchFamily="66" charset="0"/>
              </a:rPr>
              <a:t> класс – это  первый  серьёзный урок.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26" name="Picture 2" descr="D:\фото и видео\проект моя семья\DSC0075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496855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5085184"/>
            <a:ext cx="2174032" cy="2787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3200" b="0" dirty="0" smtClean="0">
                <a:latin typeface="Monotype Corsiva" pitchFamily="66" charset="0"/>
              </a:rPr>
              <a:t>Первый класс – это шумная, радостная переменка.</a:t>
            </a:r>
            <a:endParaRPr lang="ru-RU" sz="3200" b="0" dirty="0">
              <a:latin typeface="Monotype Corsiva" pitchFamily="66" charset="0"/>
            </a:endParaRPr>
          </a:p>
        </p:txBody>
      </p:sp>
      <p:pic>
        <p:nvPicPr>
          <p:cNvPr id="3074" name="Picture 2" descr="D:\фото и видео\Осенний бал\DSC0075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412776"/>
            <a:ext cx="5472608" cy="3962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444.JPG"/>
          <p:cNvPicPr>
            <a:picLocks noChangeAspect="1"/>
          </p:cNvPicPr>
          <p:nvPr/>
        </p:nvPicPr>
        <p:blipFill>
          <a:blip r:embed="rId2" cstate="print"/>
          <a:srcRect l="6697" t="21431" r="7579"/>
          <a:stretch>
            <a:fillRect/>
          </a:stretch>
        </p:blipFill>
        <p:spPr>
          <a:xfrm>
            <a:off x="827584" y="2780928"/>
            <a:ext cx="3924000" cy="269736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3" name="Рисунок 2" descr="DSC00445.JPG"/>
          <p:cNvPicPr>
            <a:picLocks noChangeAspect="1"/>
          </p:cNvPicPr>
          <p:nvPr/>
        </p:nvPicPr>
        <p:blipFill>
          <a:blip r:embed="rId3" cstate="print"/>
          <a:srcRect l="12615" t="18351"/>
          <a:stretch>
            <a:fillRect/>
          </a:stretch>
        </p:blipFill>
        <p:spPr>
          <a:xfrm>
            <a:off x="5004048" y="1556792"/>
            <a:ext cx="3955650" cy="277200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3491880" y="548680"/>
            <a:ext cx="415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Знают девочки в классе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5661248"/>
            <a:ext cx="3626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 знают мальчишки :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073.JPG"/>
          <p:cNvPicPr>
            <a:picLocks noChangeAspect="1"/>
          </p:cNvPicPr>
          <p:nvPr/>
        </p:nvPicPr>
        <p:blipFill>
          <a:blip r:embed="rId2" cstate="print"/>
          <a:srcRect l="2410" t="17671" r="9638"/>
          <a:stretch>
            <a:fillRect/>
          </a:stretch>
        </p:blipFill>
        <p:spPr>
          <a:xfrm>
            <a:off x="251520" y="3501008"/>
            <a:ext cx="3948411" cy="27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" name="Рисунок 3" descr="DSC01074.JPG"/>
          <p:cNvPicPr>
            <a:picLocks noChangeAspect="1"/>
          </p:cNvPicPr>
          <p:nvPr/>
        </p:nvPicPr>
        <p:blipFill>
          <a:blip r:embed="rId3" cstate="print"/>
          <a:srcRect t="12821" r="962"/>
          <a:stretch>
            <a:fillRect/>
          </a:stretch>
        </p:blipFill>
        <p:spPr>
          <a:xfrm>
            <a:off x="4788024" y="908720"/>
            <a:ext cx="4198772" cy="27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79712" y="1988840"/>
            <a:ext cx="158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Первый класс - 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024" y="4365104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первая школьная книжка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 Фёдо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4982" y="1340768"/>
            <a:ext cx="2658767" cy="5328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9952" y="188640"/>
            <a:ext cx="4824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Monotype Corsiva" pitchFamily="66" charset="0"/>
              </a:rPr>
              <a:t>В </a:t>
            </a:r>
            <a:r>
              <a:rPr lang="en-US" sz="3200" dirty="0" smtClean="0">
                <a:latin typeface="Monotype Corsiva" pitchFamily="66" charset="0"/>
              </a:rPr>
              <a:t>XVI </a:t>
            </a:r>
            <a:r>
              <a:rPr lang="ru-RU" sz="3200" dirty="0" smtClean="0">
                <a:latin typeface="Monotype Corsiva" pitchFamily="66" charset="0"/>
              </a:rPr>
              <a:t>веке в городе Львове</a:t>
            </a:r>
          </a:p>
          <a:p>
            <a:r>
              <a:rPr lang="ru-RU" sz="3200" dirty="0" smtClean="0">
                <a:latin typeface="Monotype Corsiva" pitchFamily="66" charset="0"/>
              </a:rPr>
              <a:t>Первопечатник Фёдоров жил.</a:t>
            </a:r>
          </a:p>
          <a:p>
            <a:r>
              <a:rPr lang="ru-RU" sz="3200" dirty="0" smtClean="0">
                <a:latin typeface="Monotype Corsiva" pitchFamily="66" charset="0"/>
              </a:rPr>
              <a:t>Им создан был первый учебник толковый,</a:t>
            </a:r>
          </a:p>
          <a:p>
            <a:r>
              <a:rPr lang="ru-RU" sz="3200" dirty="0" smtClean="0">
                <a:latin typeface="Monotype Corsiva" pitchFamily="66" charset="0"/>
              </a:rPr>
              <a:t>В нём азбуку грамоты он изложил.</a:t>
            </a:r>
          </a:p>
          <a:p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2050" name="Picture 2" descr="C:\Users\учитель\Pictures\фото первопечатнико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212976"/>
            <a:ext cx="2271896" cy="288739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2425302_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F10D240-7C7D-486F-A7E8-F8F8B8D5F29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TP102425302_template</Template>
  <TotalTime>791</TotalTime>
  <Words>568</Words>
  <Application>Microsoft Office PowerPoint</Application>
  <PresentationFormat>Экран (4:3)</PresentationFormat>
  <Paragraphs>111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TP102425302_template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Краснолуцкая</dc:creator>
  <cp:lastModifiedBy>Краснолуцкая </cp:lastModifiedBy>
  <cp:revision>82</cp:revision>
  <dcterms:created xsi:type="dcterms:W3CDTF">2013-05-20T09:03:41Z</dcterms:created>
  <dcterms:modified xsi:type="dcterms:W3CDTF">2013-05-24T05:29:34Z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TC024253039991</vt:lpwstr>
  </property>
</Properties>
</file>